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rchivo Black" panose="020B0A03020202020B04" pitchFamily="34" charset="77"/>
      <p:regular r:id="rId31"/>
    </p:embeddedFont>
    <p:embeddedFont>
      <p:font typeface="IBM Plex Serif" panose="02060503050406000203" pitchFamily="18"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79"/>
  </p:normalViewPr>
  <p:slideViewPr>
    <p:cSldViewPr snapToGrid="0">
      <p:cViewPr varScale="1">
        <p:scale>
          <a:sx n="139" d="100"/>
          <a:sy n="139" d="100"/>
        </p:scale>
        <p:origin x="63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7fdd39e02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7fdd39e02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8171a29480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8171a2948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7fdd39e02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7fdd39e02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8171a29480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8171a2948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8171a2948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8171a2948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4d17bd4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84d17bd4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fdd39e02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7fdd39e02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fdd39e025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7fdd39e02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fdd39e025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7fdd39e02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7fdd39e025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7fdd39e02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80717bbcc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80717bbc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0717bbcc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80717bbcc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81997c698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81997c69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8171a2948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8171a2948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fdd39e02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7fdd39e02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81997c6984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81997c698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7fdd39e02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7fdd39e02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81997c698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81997c698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7fdd39e025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7fdd39e0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8171a2948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8171a2948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7b0e6244f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7b0e6244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8171a2948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8171a2948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7fdd39e02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7fdd39e02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7fdd39e02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7fdd39e0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84d17bd4d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84d17bd4d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8171a2948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8171a2948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7fdd39e0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7fdd39e0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Archivo Black"/>
              <a:buNone/>
              <a:defRPr sz="5200">
                <a:latin typeface="Archivo Black"/>
                <a:ea typeface="Archivo Black"/>
                <a:cs typeface="Archivo Black"/>
                <a:sym typeface="Archivo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IBM Plex Serif"/>
              <a:buNone/>
              <a:defRPr sz="2800">
                <a:latin typeface="IBM Plex Serif"/>
                <a:ea typeface="IBM Plex Serif"/>
                <a:cs typeface="IBM Plex Serif"/>
                <a:sym typeface="IBM Plex Serif"/>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le Miss Colors">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Font typeface="Archivo Black"/>
              <a:buNone/>
              <a:defRPr sz="4200">
                <a:latin typeface="Archivo Black"/>
                <a:ea typeface="Archivo Black"/>
                <a:cs typeface="Archivo Black"/>
                <a:sym typeface="Archivo Black"/>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IBM Plex Serif"/>
              <a:buNone/>
              <a:defRPr sz="2100">
                <a:latin typeface="IBM Plex Serif"/>
                <a:ea typeface="IBM Plex Serif"/>
                <a:cs typeface="IBM Plex Serif"/>
                <a:sym typeface="IBM Plex Serif"/>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Font typeface="IBM Plex Serif"/>
              <a:buChar char="●"/>
              <a:defRPr>
                <a:latin typeface="IBM Plex Serif"/>
                <a:ea typeface="IBM Plex Serif"/>
                <a:cs typeface="IBM Plex Serif"/>
                <a:sym typeface="IBM Plex Serif"/>
              </a:defRPr>
            </a:lvl1pPr>
            <a:lvl2pPr marL="914400" lvl="1" indent="-317500">
              <a:spcBef>
                <a:spcPts val="0"/>
              </a:spcBef>
              <a:spcAft>
                <a:spcPts val="0"/>
              </a:spcAft>
              <a:buSzPts val="1400"/>
              <a:buFont typeface="IBM Plex Serif"/>
              <a:buChar char="○"/>
              <a:defRPr>
                <a:latin typeface="IBM Plex Serif"/>
                <a:ea typeface="IBM Plex Serif"/>
                <a:cs typeface="IBM Plex Serif"/>
                <a:sym typeface="IBM Plex Serif"/>
              </a:defRPr>
            </a:lvl2pPr>
            <a:lvl3pPr marL="1371600" lvl="2" indent="-317500">
              <a:spcBef>
                <a:spcPts val="0"/>
              </a:spcBef>
              <a:spcAft>
                <a:spcPts val="0"/>
              </a:spcAft>
              <a:buSzPts val="1400"/>
              <a:buFont typeface="IBM Plex Serif"/>
              <a:buChar char="■"/>
              <a:defRPr>
                <a:latin typeface="IBM Plex Serif"/>
                <a:ea typeface="IBM Plex Serif"/>
                <a:cs typeface="IBM Plex Serif"/>
                <a:sym typeface="IBM Plex Serif"/>
              </a:defRPr>
            </a:lvl3pPr>
            <a:lvl4pPr marL="1828800" lvl="3" indent="-317500">
              <a:spcBef>
                <a:spcPts val="0"/>
              </a:spcBef>
              <a:spcAft>
                <a:spcPts val="0"/>
              </a:spcAft>
              <a:buSzPts val="1400"/>
              <a:buFont typeface="IBM Plex Serif"/>
              <a:buChar char="●"/>
              <a:defRPr>
                <a:latin typeface="IBM Plex Serif"/>
                <a:ea typeface="IBM Plex Serif"/>
                <a:cs typeface="IBM Plex Serif"/>
                <a:sym typeface="IBM Plex Serif"/>
              </a:defRPr>
            </a:lvl4pPr>
            <a:lvl5pPr marL="2286000" lvl="4" indent="-317500">
              <a:spcBef>
                <a:spcPts val="0"/>
              </a:spcBef>
              <a:spcAft>
                <a:spcPts val="0"/>
              </a:spcAft>
              <a:buSzPts val="1400"/>
              <a:buFont typeface="IBM Plex Serif"/>
              <a:buChar char="○"/>
              <a:defRPr>
                <a:latin typeface="IBM Plex Serif"/>
                <a:ea typeface="IBM Plex Serif"/>
                <a:cs typeface="IBM Plex Serif"/>
                <a:sym typeface="IBM Plex Serif"/>
              </a:defRPr>
            </a:lvl5pPr>
            <a:lvl6pPr marL="2743200" lvl="5" indent="-317500">
              <a:spcBef>
                <a:spcPts val="0"/>
              </a:spcBef>
              <a:spcAft>
                <a:spcPts val="0"/>
              </a:spcAft>
              <a:buSzPts val="1400"/>
              <a:buFont typeface="IBM Plex Serif"/>
              <a:buChar char="■"/>
              <a:defRPr>
                <a:latin typeface="IBM Plex Serif"/>
                <a:ea typeface="IBM Plex Serif"/>
                <a:cs typeface="IBM Plex Serif"/>
                <a:sym typeface="IBM Plex Serif"/>
              </a:defRPr>
            </a:lvl6pPr>
            <a:lvl7pPr marL="3200400" lvl="6" indent="-317500">
              <a:spcBef>
                <a:spcPts val="0"/>
              </a:spcBef>
              <a:spcAft>
                <a:spcPts val="0"/>
              </a:spcAft>
              <a:buSzPts val="1400"/>
              <a:buFont typeface="IBM Plex Serif"/>
              <a:buChar char="●"/>
              <a:defRPr>
                <a:latin typeface="IBM Plex Serif"/>
                <a:ea typeface="IBM Plex Serif"/>
                <a:cs typeface="IBM Plex Serif"/>
                <a:sym typeface="IBM Plex Serif"/>
              </a:defRPr>
            </a:lvl7pPr>
            <a:lvl8pPr marL="3657600" lvl="7" indent="-317500">
              <a:spcBef>
                <a:spcPts val="0"/>
              </a:spcBef>
              <a:spcAft>
                <a:spcPts val="0"/>
              </a:spcAft>
              <a:buSzPts val="1400"/>
              <a:buFont typeface="IBM Plex Serif"/>
              <a:buChar char="○"/>
              <a:defRPr>
                <a:latin typeface="IBM Plex Serif"/>
                <a:ea typeface="IBM Plex Serif"/>
                <a:cs typeface="IBM Plex Serif"/>
                <a:sym typeface="IBM Plex Serif"/>
              </a:defRPr>
            </a:lvl8pPr>
            <a:lvl9pPr marL="4114800" lvl="8" indent="-317500">
              <a:spcBef>
                <a:spcPts val="0"/>
              </a:spcBef>
              <a:spcAft>
                <a:spcPts val="0"/>
              </a:spcAft>
              <a:buSzPts val="1400"/>
              <a:buFont typeface="IBM Plex Serif"/>
              <a:buChar char="■"/>
              <a:defRPr>
                <a:latin typeface="IBM Plex Serif"/>
                <a:ea typeface="IBM Plex Serif"/>
                <a:cs typeface="IBM Plex Serif"/>
                <a:sym typeface="IBM Plex Serif"/>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IBM Plex Serif"/>
              <a:buChar char="●"/>
              <a:defRPr sz="1800">
                <a:solidFill>
                  <a:schemeClr val="dk2"/>
                </a:solidFill>
                <a:latin typeface="IBM Plex Serif"/>
                <a:ea typeface="IBM Plex Serif"/>
                <a:cs typeface="IBM Plex Serif"/>
                <a:sym typeface="IBM Plex Serif"/>
              </a:defRPr>
            </a:lvl1pPr>
            <a:lvl2pPr marL="914400" lvl="1" indent="-317500">
              <a:lnSpc>
                <a:spcPct val="115000"/>
              </a:lnSpc>
              <a:spcBef>
                <a:spcPts val="0"/>
              </a:spcBef>
              <a:spcAft>
                <a:spcPts val="0"/>
              </a:spcAft>
              <a:buClr>
                <a:schemeClr val="dk2"/>
              </a:buClr>
              <a:buSzPts val="1400"/>
              <a:buFont typeface="IBM Plex Serif"/>
              <a:buChar char="○"/>
              <a:defRPr>
                <a:solidFill>
                  <a:schemeClr val="dk2"/>
                </a:solidFill>
                <a:latin typeface="IBM Plex Serif"/>
                <a:ea typeface="IBM Plex Serif"/>
                <a:cs typeface="IBM Plex Serif"/>
                <a:sym typeface="IBM Plex Serif"/>
              </a:defRPr>
            </a:lvl2pPr>
            <a:lvl3pPr marL="1371600" lvl="2" indent="-317500">
              <a:lnSpc>
                <a:spcPct val="115000"/>
              </a:lnSpc>
              <a:spcBef>
                <a:spcPts val="0"/>
              </a:spcBef>
              <a:spcAft>
                <a:spcPts val="0"/>
              </a:spcAft>
              <a:buClr>
                <a:schemeClr val="dk2"/>
              </a:buClr>
              <a:buSzPts val="1400"/>
              <a:buFont typeface="IBM Plex Serif"/>
              <a:buChar char="■"/>
              <a:defRPr>
                <a:solidFill>
                  <a:schemeClr val="dk2"/>
                </a:solidFill>
                <a:latin typeface="IBM Plex Serif"/>
                <a:ea typeface="IBM Plex Serif"/>
                <a:cs typeface="IBM Plex Serif"/>
                <a:sym typeface="IBM Plex Serif"/>
              </a:defRPr>
            </a:lvl3pPr>
            <a:lvl4pPr marL="1828800" lvl="3" indent="-317500">
              <a:lnSpc>
                <a:spcPct val="115000"/>
              </a:lnSpc>
              <a:spcBef>
                <a:spcPts val="0"/>
              </a:spcBef>
              <a:spcAft>
                <a:spcPts val="0"/>
              </a:spcAft>
              <a:buClr>
                <a:schemeClr val="dk2"/>
              </a:buClr>
              <a:buSzPts val="1400"/>
              <a:buFont typeface="IBM Plex Serif"/>
              <a:buChar char="●"/>
              <a:defRPr>
                <a:solidFill>
                  <a:schemeClr val="dk2"/>
                </a:solidFill>
                <a:latin typeface="IBM Plex Serif"/>
                <a:ea typeface="IBM Plex Serif"/>
                <a:cs typeface="IBM Plex Serif"/>
                <a:sym typeface="IBM Plex Serif"/>
              </a:defRPr>
            </a:lvl4pPr>
            <a:lvl5pPr marL="2286000" lvl="4" indent="-317500">
              <a:lnSpc>
                <a:spcPct val="115000"/>
              </a:lnSpc>
              <a:spcBef>
                <a:spcPts val="0"/>
              </a:spcBef>
              <a:spcAft>
                <a:spcPts val="0"/>
              </a:spcAft>
              <a:buClr>
                <a:schemeClr val="dk2"/>
              </a:buClr>
              <a:buSzPts val="1400"/>
              <a:buFont typeface="IBM Plex Serif"/>
              <a:buChar char="○"/>
              <a:defRPr>
                <a:solidFill>
                  <a:schemeClr val="dk2"/>
                </a:solidFill>
                <a:latin typeface="IBM Plex Serif"/>
                <a:ea typeface="IBM Plex Serif"/>
                <a:cs typeface="IBM Plex Serif"/>
                <a:sym typeface="IBM Plex Serif"/>
              </a:defRPr>
            </a:lvl5pPr>
            <a:lvl6pPr marL="2743200" lvl="5" indent="-317500">
              <a:lnSpc>
                <a:spcPct val="115000"/>
              </a:lnSpc>
              <a:spcBef>
                <a:spcPts val="0"/>
              </a:spcBef>
              <a:spcAft>
                <a:spcPts val="0"/>
              </a:spcAft>
              <a:buClr>
                <a:schemeClr val="dk2"/>
              </a:buClr>
              <a:buSzPts val="1400"/>
              <a:buFont typeface="IBM Plex Serif"/>
              <a:buChar char="■"/>
              <a:defRPr>
                <a:solidFill>
                  <a:schemeClr val="dk2"/>
                </a:solidFill>
                <a:latin typeface="IBM Plex Serif"/>
                <a:ea typeface="IBM Plex Serif"/>
                <a:cs typeface="IBM Plex Serif"/>
                <a:sym typeface="IBM Plex Serif"/>
              </a:defRPr>
            </a:lvl6pPr>
            <a:lvl7pPr marL="3200400" lvl="6" indent="-317500">
              <a:lnSpc>
                <a:spcPct val="115000"/>
              </a:lnSpc>
              <a:spcBef>
                <a:spcPts val="0"/>
              </a:spcBef>
              <a:spcAft>
                <a:spcPts val="0"/>
              </a:spcAft>
              <a:buClr>
                <a:schemeClr val="dk2"/>
              </a:buClr>
              <a:buSzPts val="1400"/>
              <a:buFont typeface="IBM Plex Serif"/>
              <a:buChar char="●"/>
              <a:defRPr>
                <a:solidFill>
                  <a:schemeClr val="dk2"/>
                </a:solidFill>
                <a:latin typeface="IBM Plex Serif"/>
                <a:ea typeface="IBM Plex Serif"/>
                <a:cs typeface="IBM Plex Serif"/>
                <a:sym typeface="IBM Plex Serif"/>
              </a:defRPr>
            </a:lvl7pPr>
            <a:lvl8pPr marL="3657600" lvl="7" indent="-317500">
              <a:lnSpc>
                <a:spcPct val="115000"/>
              </a:lnSpc>
              <a:spcBef>
                <a:spcPts val="0"/>
              </a:spcBef>
              <a:spcAft>
                <a:spcPts val="0"/>
              </a:spcAft>
              <a:buClr>
                <a:schemeClr val="dk2"/>
              </a:buClr>
              <a:buSzPts val="1400"/>
              <a:buFont typeface="IBM Plex Serif"/>
              <a:buChar char="○"/>
              <a:defRPr>
                <a:solidFill>
                  <a:schemeClr val="dk2"/>
                </a:solidFill>
                <a:latin typeface="IBM Plex Serif"/>
                <a:ea typeface="IBM Plex Serif"/>
                <a:cs typeface="IBM Plex Serif"/>
                <a:sym typeface="IBM Plex Serif"/>
              </a:defRPr>
            </a:lvl8pPr>
            <a:lvl9pPr marL="4114800" lvl="8" indent="-317500">
              <a:lnSpc>
                <a:spcPct val="115000"/>
              </a:lnSpc>
              <a:spcBef>
                <a:spcPts val="0"/>
              </a:spcBef>
              <a:spcAft>
                <a:spcPts val="0"/>
              </a:spcAft>
              <a:buClr>
                <a:schemeClr val="dk2"/>
              </a:buClr>
              <a:buSzPts val="1400"/>
              <a:buFont typeface="IBM Plex Serif"/>
              <a:buChar char="■"/>
              <a:defRPr>
                <a:solidFill>
                  <a:schemeClr val="dk2"/>
                </a:solidFill>
                <a:latin typeface="IBM Plex Serif"/>
                <a:ea typeface="IBM Plex Serif"/>
                <a:cs typeface="IBM Plex Serif"/>
                <a:sym typeface="IBM Plex Serif"/>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spreadsheets/d/1L2HwdNI9S0Umv4Wlx7mv40R5I34N_upiB17fqC4lRyQ/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mailto:jcbrugge@olemiss.edu"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mailto:sustainability@olemiss.edu" TargetMode="External"/><Relationship Id="rId4" Type="http://schemas.openxmlformats.org/officeDocument/2006/relationships/hyperlink" Target="mailto:hrsmith8@go.olemis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SC_0265-BM.jpg&#10;&#10;The University of Mississippi Lyceum with red tulips in the foreground.">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3696602" y="-254424"/>
            <a:ext cx="5447398" cy="4186899"/>
          </a:xfrm>
          <a:prstGeom prst="rect">
            <a:avLst/>
          </a:prstGeom>
          <a:noFill/>
          <a:ln>
            <a:noFill/>
          </a:ln>
        </p:spPr>
      </p:pic>
      <p:sp>
        <p:nvSpPr>
          <p:cNvPr id="55" name="Google Shape;55;p13"/>
          <p:cNvSpPr txBox="1">
            <a:spLocks noGrp="1"/>
          </p:cNvSpPr>
          <p:nvPr>
            <p:ph type="ctrTitle"/>
          </p:nvPr>
        </p:nvSpPr>
        <p:spPr>
          <a:xfrm>
            <a:off x="311708" y="12110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Student Success in Sustainability</a:t>
            </a:r>
            <a:endParaRPr/>
          </a:p>
        </p:txBody>
      </p:sp>
      <p:pic>
        <p:nvPicPr>
          <p:cNvPr id="56" name="Google Shape;56;p13" descr="The University of Mississippi Office of Sustainability logo in white." title="o-f-sustainability-white.png"/>
          <p:cNvPicPr preferRelativeResize="0"/>
          <p:nvPr/>
        </p:nvPicPr>
        <p:blipFill>
          <a:blip r:embed="rId4">
            <a:alphaModFix/>
          </a:blip>
          <a:stretch>
            <a:fillRect/>
          </a:stretch>
        </p:blipFill>
        <p:spPr>
          <a:xfrm>
            <a:off x="100850" y="104118"/>
            <a:ext cx="3217100" cy="538800"/>
          </a:xfrm>
          <a:prstGeom prst="rect">
            <a:avLst/>
          </a:prstGeom>
          <a:noFill/>
          <a:ln>
            <a:noFill/>
          </a:ln>
        </p:spPr>
      </p:pic>
      <p:sp>
        <p:nvSpPr>
          <p:cNvPr id="57" name="Google Shape;57;p13"/>
          <p:cNvSpPr/>
          <p:nvPr/>
        </p:nvSpPr>
        <p:spPr>
          <a:xfrm rot="124728">
            <a:off x="-1129837" y="3376295"/>
            <a:ext cx="11115415" cy="248956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IBM Plex Serif"/>
              <a:ea typeface="IBM Plex Serif"/>
              <a:cs typeface="IBM Plex Serif"/>
              <a:sym typeface="IBM Plex Serif"/>
            </a:endParaRPr>
          </a:p>
        </p:txBody>
      </p:sp>
      <p:sp>
        <p:nvSpPr>
          <p:cNvPr id="58" name="Google Shape;58;p13"/>
          <p:cNvSpPr txBox="1">
            <a:spLocks noGrp="1"/>
          </p:cNvSpPr>
          <p:nvPr>
            <p:ph type="subTitle" idx="1"/>
          </p:nvPr>
        </p:nvSpPr>
        <p:spPr>
          <a:xfrm>
            <a:off x="311700" y="38317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Resources and Opportunities for Student Academic and Professional Development in the Field of Sustainability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Registered Student Organizations</a:t>
            </a:r>
            <a:endParaRPr/>
          </a:p>
        </p:txBody>
      </p:sp>
      <p:sp>
        <p:nvSpPr>
          <p:cNvPr id="125" name="Google Shape;12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Associated Student Body</a:t>
            </a:r>
            <a:endParaRPr sz="1000">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ASB President's Cabinet Bureau of Infrastructure and Environmental Affairs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ASB Committee on Infrastructure and Environmental Affairs</a:t>
            </a:r>
            <a:endParaRPr/>
          </a:p>
        </p:txBody>
      </p:sp>
      <p:pic>
        <p:nvPicPr>
          <p:cNvPr id="126" name="Google Shape;126;p22" descr="Logo for the Associated Student Body in white block letters." title="image.png"/>
          <p:cNvPicPr preferRelativeResize="0"/>
          <p:nvPr/>
        </p:nvPicPr>
        <p:blipFill>
          <a:blip r:embed="rId3">
            <a:alphaModFix/>
          </a:blip>
          <a:stretch>
            <a:fillRect/>
          </a:stretch>
        </p:blipFill>
        <p:spPr>
          <a:xfrm>
            <a:off x="1635375" y="3287850"/>
            <a:ext cx="1965499" cy="969650"/>
          </a:xfrm>
          <a:prstGeom prst="rect">
            <a:avLst/>
          </a:prstGeom>
          <a:noFill/>
          <a:ln>
            <a:noFill/>
          </a:ln>
        </p:spPr>
      </p:pic>
      <p:pic>
        <p:nvPicPr>
          <p:cNvPr id="127" name="Google Shape;127;p22" descr="Logo for instagram app in red circle." title="Untitled design.png"/>
          <p:cNvPicPr preferRelativeResize="0"/>
          <p:nvPr/>
        </p:nvPicPr>
        <p:blipFill rotWithShape="1">
          <a:blip r:embed="rId4">
            <a:alphaModFix/>
          </a:blip>
          <a:srcRect l="32776" t="31371" r="25164" b="26715"/>
          <a:stretch/>
        </p:blipFill>
        <p:spPr>
          <a:xfrm>
            <a:off x="4845850" y="3399774"/>
            <a:ext cx="748445" cy="745799"/>
          </a:xfrm>
          <a:prstGeom prst="rect">
            <a:avLst/>
          </a:prstGeom>
          <a:noFill/>
          <a:ln>
            <a:noFill/>
          </a:ln>
        </p:spPr>
      </p:pic>
      <p:sp>
        <p:nvSpPr>
          <p:cNvPr id="128" name="Google Shape;128;p22"/>
          <p:cNvSpPr txBox="1"/>
          <p:nvPr/>
        </p:nvSpPr>
        <p:spPr>
          <a:xfrm>
            <a:off x="5594300" y="3552013"/>
            <a:ext cx="1664100" cy="44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IBM Plex Serif"/>
                <a:ea typeface="IBM Plex Serif"/>
                <a:cs typeface="IBM Plex Serif"/>
                <a:sym typeface="IBM Plex Serif"/>
              </a:rPr>
              <a:t>@olemissasb</a:t>
            </a:r>
            <a:endParaRPr sz="1800">
              <a:solidFill>
                <a:schemeClr val="dk2"/>
              </a:solidFill>
              <a:latin typeface="IBM Plex Serif"/>
              <a:ea typeface="IBM Plex Serif"/>
              <a:cs typeface="IBM Plex Serif"/>
              <a:sym typeface="IBM Plex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Professional Opportunities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Internships</a:t>
            </a:r>
            <a:endParaRPr/>
          </a:p>
        </p:txBody>
      </p:sp>
      <p:sp>
        <p:nvSpPr>
          <p:cNvPr id="139" name="Google Shape;139;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1000"/>
              </a:spcBef>
              <a:spcAft>
                <a:spcPts val="0"/>
              </a:spcAft>
              <a:buNone/>
            </a:pPr>
            <a:r>
              <a:rPr lang="en" sz="7200">
                <a:solidFill>
                  <a:schemeClr val="dk1"/>
                </a:solidFill>
              </a:rPr>
              <a:t>Black Earth Institute Summer Internship</a:t>
            </a:r>
            <a:endParaRPr sz="7200">
              <a:solidFill>
                <a:schemeClr val="dk1"/>
              </a:solidFill>
            </a:endParaRPr>
          </a:p>
          <a:p>
            <a:pPr marL="457200" lvl="0" indent="-342900" algn="l" rtl="0">
              <a:spcBef>
                <a:spcPts val="1000"/>
              </a:spcBef>
              <a:spcAft>
                <a:spcPts val="0"/>
              </a:spcAft>
              <a:buClr>
                <a:schemeClr val="dk1"/>
              </a:buClr>
              <a:buSzPct val="100000"/>
              <a:buChar char="●"/>
            </a:pPr>
            <a:r>
              <a:rPr lang="en" sz="7200">
                <a:solidFill>
                  <a:schemeClr val="dk1"/>
                </a:solidFill>
              </a:rPr>
              <a:t>2026 Deadline: April 30</a:t>
            </a:r>
            <a:endParaRPr sz="7200">
              <a:solidFill>
                <a:schemeClr val="dk1"/>
              </a:solidFill>
            </a:endParaRPr>
          </a:p>
          <a:p>
            <a:pPr marL="457200" lvl="0" indent="-342900" algn="l" rtl="0">
              <a:spcBef>
                <a:spcPts val="0"/>
              </a:spcBef>
              <a:spcAft>
                <a:spcPts val="0"/>
              </a:spcAft>
              <a:buClr>
                <a:schemeClr val="dk1"/>
              </a:buClr>
              <a:buSzPct val="100000"/>
              <a:buChar char="●"/>
            </a:pPr>
            <a:r>
              <a:rPr lang="en" sz="7200">
                <a:solidFill>
                  <a:schemeClr val="dk1"/>
                </a:solidFill>
              </a:rPr>
              <a:t>Address social justice, environmental issues, and the spiritual dimensions of the human condition through art and land work</a:t>
            </a:r>
            <a:endParaRPr sz="7200">
              <a:solidFill>
                <a:schemeClr val="dk1"/>
              </a:solidFill>
            </a:endParaRPr>
          </a:p>
          <a:p>
            <a:pPr marL="457200" lvl="0" indent="-342900" algn="l" rtl="0">
              <a:spcBef>
                <a:spcPts val="0"/>
              </a:spcBef>
              <a:spcAft>
                <a:spcPts val="0"/>
              </a:spcAft>
              <a:buClr>
                <a:schemeClr val="dk1"/>
              </a:buClr>
              <a:buSzPct val="100000"/>
              <a:buChar char="●"/>
            </a:pPr>
            <a:r>
              <a:rPr lang="en" sz="7200">
                <a:solidFill>
                  <a:schemeClr val="dk1"/>
                </a:solidFill>
              </a:rPr>
              <a:t>Assist in administrative tasks and support BEI Fellows and Scholars onsite </a:t>
            </a:r>
            <a:endParaRPr sz="7200">
              <a:solidFill>
                <a:schemeClr val="dk1"/>
              </a:solidFill>
            </a:endParaRPr>
          </a:p>
          <a:p>
            <a:pPr marL="457200" lvl="0" indent="-342900" algn="l" rtl="0">
              <a:spcBef>
                <a:spcPts val="0"/>
              </a:spcBef>
              <a:spcAft>
                <a:spcPts val="0"/>
              </a:spcAft>
              <a:buClr>
                <a:schemeClr val="dk1"/>
              </a:buClr>
              <a:buSzPct val="100000"/>
              <a:buChar char="●"/>
            </a:pPr>
            <a:r>
              <a:rPr lang="en" sz="7200">
                <a:solidFill>
                  <a:schemeClr val="dk1"/>
                </a:solidFill>
              </a:rPr>
              <a:t>Room &amp; Board + Stipend</a:t>
            </a:r>
            <a:endParaRPr sz="7200">
              <a:solidFill>
                <a:schemeClr val="dk1"/>
              </a:solidFill>
            </a:endParaRPr>
          </a:p>
          <a:p>
            <a:pPr marL="0" lvl="0" indent="0" algn="l" rtl="0">
              <a:spcBef>
                <a:spcPts val="0"/>
              </a:spcBef>
              <a:spcAft>
                <a:spcPts val="1200"/>
              </a:spcAft>
              <a:buNone/>
            </a:pPr>
            <a:endParaRPr>
              <a:solidFill>
                <a:schemeClr val="dk1"/>
              </a:solidFill>
            </a:endParaRPr>
          </a:p>
        </p:txBody>
      </p:sp>
      <p:sp>
        <p:nvSpPr>
          <p:cNvPr id="140" name="Google Shape;140;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Citizens’ Climate Higher Education Interns and Fellows</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2025 Deadline: October 1</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Tentatively January 5-May 26</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Connect members of higher education communities to work collaboratively on climate advocacy</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7 remote positions open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Internships are volunteer positions</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Internships</a:t>
            </a:r>
            <a:endParaRPr/>
          </a:p>
        </p:txBody>
      </p:sp>
      <p:sp>
        <p:nvSpPr>
          <p:cNvPr id="146" name="Google Shape;146;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Planet Forward</a:t>
            </a:r>
            <a:endParaRPr sz="18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sz="1800">
                <a:solidFill>
                  <a:schemeClr val="dk1"/>
                </a:solidFill>
              </a:rPr>
              <a:t>2026 Deadline: Early June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UM is part of the Planet Forward National Consortium</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Professional development and mentorship while producing 4 sustainability stories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$1,000 participation award</a:t>
            </a:r>
            <a:endParaRPr sz="1800">
              <a:solidFill>
                <a:schemeClr val="dk1"/>
              </a:solidFill>
            </a:endParaRPr>
          </a:p>
          <a:p>
            <a:pPr marL="0" lvl="0" indent="0" algn="l" rtl="0">
              <a:spcBef>
                <a:spcPts val="1200"/>
              </a:spcBef>
              <a:spcAft>
                <a:spcPts val="1200"/>
              </a:spcAft>
              <a:buNone/>
            </a:pPr>
            <a:endParaRPr/>
          </a:p>
        </p:txBody>
      </p:sp>
      <p:sp>
        <p:nvSpPr>
          <p:cNvPr id="147" name="Google Shape;147;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NSGLC Policy Internship Program</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2026 Deadline: Early September</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Part of the University of Mississippi School of Law</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Experiential learning opportunity for undergrads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Integrates law and policy</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12-15 hours per week, paid</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Internships</a:t>
            </a:r>
            <a:endParaRPr/>
          </a:p>
        </p:txBody>
      </p:sp>
      <p:sp>
        <p:nvSpPr>
          <p:cNvPr id="153" name="Google Shape;153;p26"/>
          <p:cNvSpPr txBox="1">
            <a:spLocks noGrp="1"/>
          </p:cNvSpPr>
          <p:nvPr>
            <p:ph type="body" idx="1"/>
          </p:nvPr>
        </p:nvSpPr>
        <p:spPr>
          <a:xfrm>
            <a:off x="311700" y="1152475"/>
            <a:ext cx="3999900" cy="411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Inteva Products</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2026 Deadline: February 22</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May 11-August 14</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Supplemental learning and development opportunities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Hands-on engineering experience to create environmentally-friendly products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Full time, paid, on-site in Gadsden, AL</a:t>
            </a:r>
            <a:endParaRPr sz="1800">
              <a:solidFill>
                <a:schemeClr val="dk1"/>
              </a:solidFill>
            </a:endParaRPr>
          </a:p>
        </p:txBody>
      </p:sp>
      <p:sp>
        <p:nvSpPr>
          <p:cNvPr id="154" name="Google Shape;154;p26"/>
          <p:cNvSpPr txBox="1">
            <a:spLocks noGrp="1"/>
          </p:cNvSpPr>
          <p:nvPr>
            <p:ph type="body" idx="2"/>
          </p:nvPr>
        </p:nvSpPr>
        <p:spPr>
          <a:xfrm>
            <a:off x="4832400" y="1152475"/>
            <a:ext cx="3999900" cy="3636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a:solidFill>
                  <a:schemeClr val="dk1"/>
                </a:solidFill>
              </a:rPr>
              <a:t>Deloitte Sustainability &amp; ESG Services Team</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2025 Deadline: October 3</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Summer 2026</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Gather, analyze and distribute information regarding developments in sustainability to clients and the company</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Undergrad degree path must be Business or Sustainability</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Full-time, paid</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265500" y="1156136"/>
            <a:ext cx="4045200" cy="871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t>Intern with</a:t>
            </a:r>
            <a:endParaRPr sz="3700"/>
          </a:p>
        </p:txBody>
      </p:sp>
      <p:sp>
        <p:nvSpPr>
          <p:cNvPr id="160" name="Google Shape;160;p27"/>
          <p:cNvSpPr txBox="1">
            <a:spLocks noGrp="1"/>
          </p:cNvSpPr>
          <p:nvPr>
            <p:ph type="body" idx="2"/>
          </p:nvPr>
        </p:nvSpPr>
        <p:spPr>
          <a:xfrm>
            <a:off x="4963950" y="899550"/>
            <a:ext cx="3837000" cy="3344400"/>
          </a:xfrm>
          <a:prstGeom prst="rect">
            <a:avLst/>
          </a:prstGeom>
        </p:spPr>
        <p:txBody>
          <a:bodyPr spcFirstLastPara="1" wrap="square" lIns="91425" tIns="91425" rIns="91425" bIns="91425" anchor="ctr" anchorCtr="0">
            <a:normAutofit/>
          </a:bodyPr>
          <a:lstStyle/>
          <a:p>
            <a:pPr marL="457200" lvl="0" indent="-342900" algn="l" rtl="0">
              <a:lnSpc>
                <a:spcPct val="100000"/>
              </a:lnSpc>
              <a:spcBef>
                <a:spcPts val="0"/>
              </a:spcBef>
              <a:spcAft>
                <a:spcPts val="0"/>
              </a:spcAft>
              <a:buClr>
                <a:schemeClr val="dk1"/>
              </a:buClr>
              <a:buSzPts val="1800"/>
              <a:buFont typeface="Arial"/>
              <a:buChar char="●"/>
            </a:pPr>
            <a:r>
              <a:rPr lang="en">
                <a:solidFill>
                  <a:schemeClr val="dk1"/>
                </a:solidFill>
              </a:rPr>
              <a:t>Expected application deadline for Spring 2026 positions: December 2025 </a:t>
            </a:r>
            <a:endParaRPr>
              <a:solidFill>
                <a:schemeClr val="dk1"/>
              </a:solidFill>
            </a:endParaRPr>
          </a:p>
          <a:p>
            <a:pPr marL="457200" lvl="0" indent="-342900" algn="l" rtl="0">
              <a:lnSpc>
                <a:spcPct val="100000"/>
              </a:lnSpc>
              <a:spcBef>
                <a:spcPts val="0"/>
              </a:spcBef>
              <a:spcAft>
                <a:spcPts val="0"/>
              </a:spcAft>
              <a:buClr>
                <a:schemeClr val="dk1"/>
              </a:buClr>
              <a:buSzPts val="1800"/>
              <a:buFont typeface="IBM Plex Serif"/>
              <a:buChar char="●"/>
            </a:pPr>
            <a:r>
              <a:rPr lang="en">
                <a:solidFill>
                  <a:schemeClr val="dk1"/>
                </a:solidFill>
              </a:rPr>
              <a:t>Semester long positions</a:t>
            </a:r>
            <a:endParaRPr>
              <a:solidFill>
                <a:schemeClr val="dk1"/>
              </a:solidFill>
            </a:endParaRPr>
          </a:p>
          <a:p>
            <a:pPr marL="457200" lvl="0" indent="-342900" algn="l" rtl="0">
              <a:lnSpc>
                <a:spcPct val="100000"/>
              </a:lnSpc>
              <a:spcBef>
                <a:spcPts val="0"/>
              </a:spcBef>
              <a:spcAft>
                <a:spcPts val="0"/>
              </a:spcAft>
              <a:buClr>
                <a:schemeClr val="dk1"/>
              </a:buClr>
              <a:buSzPts val="1800"/>
              <a:buFont typeface="IBM Plex Serif"/>
              <a:buChar char="●"/>
            </a:pPr>
            <a:r>
              <a:rPr lang="en">
                <a:solidFill>
                  <a:schemeClr val="dk1"/>
                </a:solidFill>
              </a:rPr>
              <a:t>Develop skills in outreach, program planning, professional writing, and more</a:t>
            </a:r>
            <a:endParaRPr>
              <a:solidFill>
                <a:schemeClr val="dk1"/>
              </a:solidFill>
            </a:endParaRPr>
          </a:p>
          <a:p>
            <a:pPr marL="457200" lvl="0" indent="-342900" algn="l" rtl="0">
              <a:lnSpc>
                <a:spcPct val="100000"/>
              </a:lnSpc>
              <a:spcBef>
                <a:spcPts val="0"/>
              </a:spcBef>
              <a:spcAft>
                <a:spcPts val="0"/>
              </a:spcAft>
              <a:buClr>
                <a:schemeClr val="dk1"/>
              </a:buClr>
              <a:buSzPts val="1800"/>
              <a:buFont typeface="IBM Plex Serif"/>
              <a:buChar char="●"/>
            </a:pPr>
            <a:r>
              <a:rPr lang="en">
                <a:solidFill>
                  <a:schemeClr val="dk1"/>
                </a:solidFill>
              </a:rPr>
              <a:t>Cater to your academic and professional goals</a:t>
            </a:r>
            <a:endParaRPr>
              <a:solidFill>
                <a:schemeClr val="dk1"/>
              </a:solidFill>
            </a:endParaRPr>
          </a:p>
          <a:p>
            <a:pPr marL="457200" lvl="0" indent="-342900" algn="l" rtl="0">
              <a:lnSpc>
                <a:spcPct val="100000"/>
              </a:lnSpc>
              <a:spcBef>
                <a:spcPts val="0"/>
              </a:spcBef>
              <a:spcAft>
                <a:spcPts val="0"/>
              </a:spcAft>
              <a:buClr>
                <a:schemeClr val="dk1"/>
              </a:buClr>
              <a:buSzPts val="1800"/>
              <a:buFont typeface="IBM Plex Serif"/>
              <a:buChar char="●"/>
            </a:pPr>
            <a:r>
              <a:rPr lang="en">
                <a:solidFill>
                  <a:schemeClr val="dk1"/>
                </a:solidFill>
              </a:rPr>
              <a:t>Flexible hours, paid</a:t>
            </a:r>
            <a:endParaRPr/>
          </a:p>
        </p:txBody>
      </p:sp>
      <p:pic>
        <p:nvPicPr>
          <p:cNvPr id="161" name="Google Shape;161;p27" descr="University of Mississippi Office of Sustainability logo in white." title="o-i-sustainability-white(2).png"/>
          <p:cNvPicPr preferRelativeResize="0"/>
          <p:nvPr/>
        </p:nvPicPr>
        <p:blipFill>
          <a:blip r:embed="rId3">
            <a:alphaModFix/>
          </a:blip>
          <a:stretch>
            <a:fillRect/>
          </a:stretch>
        </p:blipFill>
        <p:spPr>
          <a:xfrm>
            <a:off x="800313" y="2215986"/>
            <a:ext cx="2975575" cy="1637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Opportunities</a:t>
            </a:r>
            <a:endParaRPr/>
          </a:p>
        </p:txBody>
      </p:sp>
      <p:sp>
        <p:nvSpPr>
          <p:cNvPr id="167" name="Google Shape;16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Biology Department Research Information Session</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Wednesday, September 24, 2025, 4 PM, Shoemaker Hall 303</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Faculty members will discuss research opportunities in their labs</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Dr. Jason Hoeksema</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Ongoing Bird Window Collision Project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Conduct early-morning surveys of campus buildings to find and record bird collisions</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Campus Employment</a:t>
            </a:r>
            <a:endParaRPr/>
          </a:p>
        </p:txBody>
      </p:sp>
      <p:sp>
        <p:nvSpPr>
          <p:cNvPr id="173" name="Google Shape;173;p29"/>
          <p:cNvSpPr txBox="1">
            <a:spLocks noGrp="1"/>
          </p:cNvSpPr>
          <p:nvPr>
            <p:ph type="body" idx="1"/>
          </p:nvPr>
        </p:nvSpPr>
        <p:spPr>
          <a:xfrm>
            <a:off x="311700" y="1152475"/>
            <a:ext cx="3999900" cy="3915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900">
                <a:solidFill>
                  <a:schemeClr val="dk1"/>
                </a:solidFill>
              </a:rPr>
              <a:t>GulfSeeLife Student Worker</a:t>
            </a:r>
            <a:endParaRPr sz="1900">
              <a:solidFill>
                <a:schemeClr val="dk1"/>
              </a:solidFill>
            </a:endParaRPr>
          </a:p>
          <a:p>
            <a:pPr marL="457200" lvl="0" indent="-340201" algn="l" rtl="0">
              <a:spcBef>
                <a:spcPts val="1200"/>
              </a:spcBef>
              <a:spcAft>
                <a:spcPts val="0"/>
              </a:spcAft>
              <a:buClr>
                <a:schemeClr val="dk1"/>
              </a:buClr>
              <a:buSzPct val="100000"/>
              <a:buChar char="●"/>
            </a:pPr>
            <a:r>
              <a:rPr lang="en" sz="1900">
                <a:solidFill>
                  <a:schemeClr val="dk1"/>
                </a:solidFill>
              </a:rPr>
              <a:t>Help maintain and improve GulfSeeLife, a free mobile naturalist app with a focus on the Gulf Coast</a:t>
            </a:r>
            <a:endParaRPr sz="1900">
              <a:solidFill>
                <a:schemeClr val="dk1"/>
              </a:solidFill>
            </a:endParaRPr>
          </a:p>
          <a:p>
            <a:pPr marL="457200" lvl="0" indent="-340201" algn="l" rtl="0">
              <a:spcBef>
                <a:spcPts val="0"/>
              </a:spcBef>
              <a:spcAft>
                <a:spcPts val="0"/>
              </a:spcAft>
              <a:buClr>
                <a:schemeClr val="dk1"/>
              </a:buClr>
              <a:buSzPct val="100000"/>
              <a:buChar char="●"/>
            </a:pPr>
            <a:r>
              <a:rPr lang="en" sz="1900">
                <a:solidFill>
                  <a:schemeClr val="dk1"/>
                </a:solidFill>
              </a:rPr>
              <a:t>The position starts immediately and will be renewed on a semester-by-semester basis</a:t>
            </a:r>
            <a:endParaRPr sz="1900">
              <a:solidFill>
                <a:schemeClr val="dk1"/>
              </a:solidFill>
            </a:endParaRPr>
          </a:p>
          <a:p>
            <a:pPr marL="457200" lvl="0" indent="-340201" algn="l" rtl="0">
              <a:spcBef>
                <a:spcPts val="0"/>
              </a:spcBef>
              <a:spcAft>
                <a:spcPts val="0"/>
              </a:spcAft>
              <a:buClr>
                <a:schemeClr val="dk1"/>
              </a:buClr>
              <a:buSzPct val="100000"/>
              <a:buChar char="●"/>
            </a:pPr>
            <a:r>
              <a:rPr lang="en" sz="1900">
                <a:solidFill>
                  <a:schemeClr val="dk1"/>
                </a:solidFill>
              </a:rPr>
              <a:t>10-20 hours per week with no set work schedule except for a weekly staff meeting</a:t>
            </a:r>
            <a:endParaRPr sz="1900">
              <a:solidFill>
                <a:schemeClr val="dk1"/>
              </a:solidFill>
            </a:endParaRPr>
          </a:p>
          <a:p>
            <a:pPr marL="457200" lvl="0" indent="-340201" algn="l" rtl="0">
              <a:spcBef>
                <a:spcPts val="0"/>
              </a:spcBef>
              <a:spcAft>
                <a:spcPts val="0"/>
              </a:spcAft>
              <a:buClr>
                <a:schemeClr val="dk1"/>
              </a:buClr>
              <a:buSzPct val="100000"/>
              <a:buChar char="●"/>
            </a:pPr>
            <a:r>
              <a:rPr lang="en" sz="1900">
                <a:solidFill>
                  <a:schemeClr val="dk1"/>
                </a:solidFill>
              </a:rPr>
              <a:t>Paid</a:t>
            </a:r>
            <a:endParaRPr sz="1900">
              <a:solidFill>
                <a:schemeClr val="dk1"/>
              </a:solidFill>
            </a:endParaRPr>
          </a:p>
          <a:p>
            <a:pPr marL="0" lvl="0" indent="0" algn="l" rtl="0">
              <a:spcBef>
                <a:spcPts val="1200"/>
              </a:spcBef>
              <a:spcAft>
                <a:spcPts val="1200"/>
              </a:spcAft>
              <a:buNone/>
            </a:pPr>
            <a:endParaRPr>
              <a:solidFill>
                <a:schemeClr val="dk1"/>
              </a:solidFill>
            </a:endParaRPr>
          </a:p>
        </p:txBody>
      </p:sp>
      <p:sp>
        <p:nvSpPr>
          <p:cNvPr id="174" name="Google Shape;174;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Landscape Services</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Perform general landscaping duties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Applications open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Work up to 25 hours per week</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Paid</a:t>
            </a:r>
            <a:endParaRPr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Professional Skill Development</a:t>
            </a:r>
            <a:endParaRPr/>
          </a:p>
        </p:txBody>
      </p:sp>
      <p:sp>
        <p:nvSpPr>
          <p:cNvPr id="180" name="Google Shape;180;p30"/>
          <p:cNvSpPr txBox="1">
            <a:spLocks noGrp="1"/>
          </p:cNvSpPr>
          <p:nvPr>
            <p:ph type="body" idx="1"/>
          </p:nvPr>
        </p:nvSpPr>
        <p:spPr>
          <a:xfrm>
            <a:off x="311700" y="1152475"/>
            <a:ext cx="3999900" cy="4192800"/>
          </a:xfrm>
          <a:prstGeom prst="rect">
            <a:avLst/>
          </a:prstGeom>
        </p:spPr>
        <p:txBody>
          <a:bodyPr spcFirstLastPara="1" wrap="square" lIns="91425" tIns="91425" rIns="91425" bIns="91425" anchor="t" anchorCtr="0">
            <a:normAutofit lnSpcReduction="10000"/>
          </a:bodyPr>
          <a:lstStyle/>
          <a:p>
            <a:pPr marL="0" lvl="0" indent="0" algn="l" rtl="0">
              <a:spcBef>
                <a:spcPts val="1000"/>
              </a:spcBef>
              <a:spcAft>
                <a:spcPts val="0"/>
              </a:spcAft>
              <a:buNone/>
            </a:pPr>
            <a:r>
              <a:rPr lang="en" sz="1800">
                <a:solidFill>
                  <a:schemeClr val="dk1"/>
                </a:solidFill>
              </a:rPr>
              <a:t>Nature Based Future Challenge</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2025 Deadline: November 17</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Develop a nature-based future vision for the entire Mississippi River Delta in South Louisiana</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Receive guidance from experts and attend workshops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Work in international, interdisciplinary teams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1st, 2nd, and 3rd place cash prizes</a:t>
            </a:r>
            <a:endParaRPr sz="1800">
              <a:solidFill>
                <a:schemeClr val="dk1"/>
              </a:solidFill>
            </a:endParaRPr>
          </a:p>
          <a:p>
            <a:pPr marL="0" lvl="0" indent="0" algn="l" rtl="0">
              <a:spcBef>
                <a:spcPts val="1200"/>
              </a:spcBef>
              <a:spcAft>
                <a:spcPts val="1200"/>
              </a:spcAft>
              <a:buNone/>
            </a:pPr>
            <a:endParaRPr sz="1000">
              <a:solidFill>
                <a:schemeClr val="dk1"/>
              </a:solidFill>
            </a:endParaRPr>
          </a:p>
        </p:txBody>
      </p:sp>
      <p:sp>
        <p:nvSpPr>
          <p:cNvPr id="181" name="Google Shape;181;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Project Green Challenge</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Active October 1-October 31</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Complete actions and upload content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Gain skills, knowledge, resources, and mentorship </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Select finalists are invited to a climate summit in San Francisco, CA to develop a Climate Action Project with a cash prize</a:t>
            </a:r>
            <a:endParaRPr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Post-grad Opportunities</a:t>
            </a:r>
            <a:endParaRPr/>
          </a:p>
        </p:txBody>
      </p:sp>
      <p:sp>
        <p:nvSpPr>
          <p:cNvPr id="187" name="Google Shape;187;p31"/>
          <p:cNvSpPr txBox="1">
            <a:spLocks noGrp="1"/>
          </p:cNvSpPr>
          <p:nvPr>
            <p:ph type="body" idx="1"/>
          </p:nvPr>
        </p:nvSpPr>
        <p:spPr>
          <a:xfrm>
            <a:off x="311700" y="1152475"/>
            <a:ext cx="8520600" cy="3864900"/>
          </a:xfrm>
          <a:prstGeom prst="rect">
            <a:avLst/>
          </a:prstGeom>
        </p:spPr>
        <p:txBody>
          <a:bodyPr spcFirstLastPara="1" wrap="square" lIns="91425" tIns="91425" rIns="91425" bIns="91425" anchor="t" anchorCtr="0">
            <a:normAutofit lnSpcReduction="20000"/>
          </a:bodyPr>
          <a:lstStyle/>
          <a:p>
            <a:pPr marL="0" lvl="0" indent="0" algn="l" rtl="0">
              <a:spcBef>
                <a:spcPts val="1000"/>
              </a:spcBef>
              <a:spcAft>
                <a:spcPts val="0"/>
              </a:spcAft>
              <a:buNone/>
            </a:pPr>
            <a:r>
              <a:rPr lang="en">
                <a:solidFill>
                  <a:schemeClr val="dk1"/>
                </a:solidFill>
              </a:rPr>
              <a:t>Fall 2025 STEM Fair</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Tuesday, September 23, 10 AM-1 PM, The Pavilion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 event is open to all students classifications. Both internship/co-op and full-time job opportunities will be available.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Register on Handshake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Fall 2025 Career Expo &amp; Graduate and Professional Fair</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Wednesday, September 24, 10 AM-1 PM, The Pavilion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 event is open to all students and all majors. Internships, graduate schools, and full-time job opportunities will be available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Register on Handshake</a:t>
            </a:r>
            <a:endParaRPr>
              <a:solidFill>
                <a:schemeClr val="dk1"/>
              </a:solidFill>
            </a:endParaRPr>
          </a:p>
          <a:p>
            <a:pPr marL="0" lvl="0" indent="0" algn="l" rtl="0">
              <a:spcBef>
                <a:spcPts val="1200"/>
              </a:spcBef>
              <a:spcAft>
                <a:spcPts val="1200"/>
              </a:spcAft>
              <a:buNone/>
            </a:pPr>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Office of Sustainability Introduction</a:t>
            </a:r>
            <a:endParaRPr/>
          </a:p>
          <a:p>
            <a:pPr marL="457200" lvl="0" indent="-342900" algn="l" rtl="0">
              <a:spcBef>
                <a:spcPts val="0"/>
              </a:spcBef>
              <a:spcAft>
                <a:spcPts val="0"/>
              </a:spcAft>
              <a:buSzPts val="1800"/>
              <a:buAutoNum type="arabicPeriod"/>
            </a:pPr>
            <a:r>
              <a:rPr lang="en"/>
              <a:t>Resources and Opportunities for Students</a:t>
            </a:r>
            <a:endParaRPr/>
          </a:p>
          <a:p>
            <a:pPr marL="457200" lvl="0" indent="-342900" algn="l" rtl="0">
              <a:spcBef>
                <a:spcPts val="0"/>
              </a:spcBef>
              <a:spcAft>
                <a:spcPts val="0"/>
              </a:spcAft>
              <a:buSzPts val="1800"/>
              <a:buAutoNum type="arabicPeriod"/>
            </a:pPr>
            <a:r>
              <a:rPr lang="en"/>
              <a:t>How to Become a Professional</a:t>
            </a:r>
            <a:endParaRPr/>
          </a:p>
          <a:p>
            <a:pPr marL="457200" lvl="0" indent="-342900" algn="l" rtl="0">
              <a:spcBef>
                <a:spcPts val="0"/>
              </a:spcBef>
              <a:spcAft>
                <a:spcPts val="0"/>
              </a:spcAft>
              <a:buSzPts val="1800"/>
              <a:buAutoNum type="arabicPeriod"/>
            </a:pPr>
            <a:r>
              <a:rPr lang="en"/>
              <a:t>Getting Involved in the Community</a:t>
            </a:r>
            <a:endParaRPr/>
          </a:p>
          <a:p>
            <a:pPr marL="457200" lvl="0" indent="-342900" algn="l" rtl="0">
              <a:spcBef>
                <a:spcPts val="0"/>
              </a:spcBef>
              <a:spcAft>
                <a:spcPts val="0"/>
              </a:spcAft>
              <a:buSzPts val="1800"/>
              <a:buAutoNum type="arabicPeriod"/>
            </a:pPr>
            <a:r>
              <a:rPr lang="en"/>
              <a:t>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Program Funding</a:t>
            </a:r>
            <a:endParaRPr/>
          </a:p>
        </p:txBody>
      </p:sp>
      <p:sp>
        <p:nvSpPr>
          <p:cNvPr id="193" name="Google Shape;193;p32"/>
          <p:cNvSpPr txBox="1">
            <a:spLocks noGrp="1"/>
          </p:cNvSpPr>
          <p:nvPr>
            <p:ph type="body" idx="1"/>
          </p:nvPr>
        </p:nvSpPr>
        <p:spPr>
          <a:xfrm>
            <a:off x="311700" y="1152475"/>
            <a:ext cx="3999900" cy="39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800">
                <a:solidFill>
                  <a:schemeClr val="dk1"/>
                </a:solidFill>
              </a:rPr>
              <a:t>NSF Graduate Research Fellowship Program</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2025 Deadlines vary by discipline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Earliest is October 27</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Full-time, research-based masters and doctoral degrees in STEM, including education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NSF provides a $37,000 stipend and $16,000 Cost of Education allowance payment annually for three years</a:t>
            </a:r>
            <a:endParaRPr sz="1800">
              <a:solidFill>
                <a:schemeClr val="dk1"/>
              </a:solidFill>
            </a:endParaRPr>
          </a:p>
          <a:p>
            <a:pPr marL="0" lvl="0" indent="0" algn="l" rtl="0">
              <a:spcBef>
                <a:spcPts val="1200"/>
              </a:spcBef>
              <a:spcAft>
                <a:spcPts val="1200"/>
              </a:spcAft>
              <a:buNone/>
            </a:pPr>
            <a:endParaRPr>
              <a:solidFill>
                <a:schemeClr val="dk1"/>
              </a:solidFill>
            </a:endParaRPr>
          </a:p>
        </p:txBody>
      </p:sp>
      <p:sp>
        <p:nvSpPr>
          <p:cNvPr id="194" name="Google Shape;194;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NEH Fellowships</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2026 Deadline: April 10</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January 1, 2027-September 1, 2028</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$60,000 ($5,000 per month)</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Projects that embody exceptional research, rigorous analysis, and clear writing</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Write a book, critical edition, digital resource or publication, etc. </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Program Funding</a:t>
            </a:r>
            <a:endParaRPr/>
          </a:p>
        </p:txBody>
      </p:sp>
      <p:sp>
        <p:nvSpPr>
          <p:cNvPr id="200" name="Google Shape;200;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1000"/>
              </a:spcBef>
              <a:spcAft>
                <a:spcPts val="0"/>
              </a:spcAft>
              <a:buNone/>
            </a:pPr>
            <a:r>
              <a:rPr lang="en" sz="1800">
                <a:solidFill>
                  <a:schemeClr val="dk1"/>
                </a:solidFill>
              </a:rPr>
              <a:t>SARE Graduate Student Grants</a:t>
            </a:r>
            <a:endParaRPr sz="1800">
              <a:solidFill>
                <a:schemeClr val="dk1"/>
              </a:solidFill>
            </a:endParaRPr>
          </a:p>
          <a:p>
            <a:pPr marL="457200" lvl="0" indent="-342900" algn="l" rtl="0">
              <a:lnSpc>
                <a:spcPct val="100000"/>
              </a:lnSpc>
              <a:spcBef>
                <a:spcPts val="1000"/>
              </a:spcBef>
              <a:spcAft>
                <a:spcPts val="0"/>
              </a:spcAft>
              <a:buClr>
                <a:schemeClr val="dk1"/>
              </a:buClr>
              <a:buSzPts val="1800"/>
              <a:buFont typeface="IBM Plex Serif"/>
              <a:buChar char="●"/>
            </a:pPr>
            <a:r>
              <a:rPr lang="en" sz="1800">
                <a:solidFill>
                  <a:schemeClr val="dk1"/>
                </a:solidFill>
              </a:rPr>
              <a:t>2026 Deadline: May</a:t>
            </a:r>
            <a:endParaRPr sz="1800">
              <a:solidFill>
                <a:schemeClr val="dk1"/>
              </a:solidFill>
            </a:endParaRPr>
          </a:p>
          <a:p>
            <a:pPr marL="457200" lvl="0" indent="-342900" algn="l" rtl="0">
              <a:lnSpc>
                <a:spcPct val="100000"/>
              </a:lnSpc>
              <a:spcBef>
                <a:spcPts val="0"/>
              </a:spcBef>
              <a:spcAft>
                <a:spcPts val="0"/>
              </a:spcAft>
              <a:buClr>
                <a:schemeClr val="dk1"/>
              </a:buClr>
              <a:buSzPts val="1800"/>
              <a:buFont typeface="IBM Plex Serif"/>
              <a:buChar char="●"/>
            </a:pPr>
            <a:r>
              <a:rPr lang="en" sz="1800">
                <a:solidFill>
                  <a:schemeClr val="dk1"/>
                </a:solidFill>
              </a:rPr>
              <a:t>Masters and PhD students at accredited southern schools </a:t>
            </a:r>
            <a:endParaRPr sz="1800">
              <a:solidFill>
                <a:schemeClr val="dk1"/>
              </a:solidFill>
            </a:endParaRPr>
          </a:p>
          <a:p>
            <a:pPr marL="457200" lvl="0" indent="-342900" algn="l" rtl="0">
              <a:lnSpc>
                <a:spcPct val="100000"/>
              </a:lnSpc>
              <a:spcBef>
                <a:spcPts val="0"/>
              </a:spcBef>
              <a:spcAft>
                <a:spcPts val="0"/>
              </a:spcAft>
              <a:buClr>
                <a:schemeClr val="dk1"/>
              </a:buClr>
              <a:buSzPts val="1800"/>
              <a:buFont typeface="IBM Plex Serif"/>
              <a:buChar char="●"/>
            </a:pPr>
            <a:r>
              <a:rPr lang="en" sz="1800">
                <a:solidFill>
                  <a:schemeClr val="dk1"/>
                </a:solidFill>
              </a:rPr>
              <a:t>Projects must address sustainable agriculture issues of current and potential importance to the Southern region</a:t>
            </a:r>
            <a:endParaRPr sz="1800">
              <a:solidFill>
                <a:schemeClr val="dk1"/>
              </a:solidFill>
            </a:endParaRPr>
          </a:p>
          <a:p>
            <a:pPr marL="457200" lvl="0" indent="-342900" algn="l" rtl="0">
              <a:lnSpc>
                <a:spcPct val="100000"/>
              </a:lnSpc>
              <a:spcBef>
                <a:spcPts val="0"/>
              </a:spcBef>
              <a:spcAft>
                <a:spcPts val="0"/>
              </a:spcAft>
              <a:buClr>
                <a:schemeClr val="dk1"/>
              </a:buClr>
              <a:buSzPts val="1800"/>
              <a:buFont typeface="IBM Plex Serif"/>
              <a:buChar char="●"/>
            </a:pPr>
            <a:r>
              <a:rPr lang="en" sz="1800">
                <a:solidFill>
                  <a:schemeClr val="dk1"/>
                </a:solidFill>
              </a:rPr>
              <a:t>Maximum two-year project reward is $22,000</a:t>
            </a:r>
            <a:endParaRPr sz="1800">
              <a:solidFill>
                <a:schemeClr val="dk1"/>
              </a:solidFill>
            </a:endParaRPr>
          </a:p>
          <a:p>
            <a:pPr marL="0" lvl="0" indent="0" algn="l" rtl="0">
              <a:spcBef>
                <a:spcPts val="0"/>
              </a:spcBef>
              <a:spcAft>
                <a:spcPts val="1200"/>
              </a:spcAft>
              <a:buNone/>
            </a:pPr>
            <a:endParaRPr sz="1800">
              <a:solidFill>
                <a:schemeClr val="dk1"/>
              </a:solidFill>
            </a:endParaRPr>
          </a:p>
        </p:txBody>
      </p:sp>
      <p:sp>
        <p:nvSpPr>
          <p:cNvPr id="201" name="Google Shape;201;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DOE Early Career Research Program</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2026 Deadline: April</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Postdoctoral researchers at U.S. academic institutions, DOE national laboratories, and Office of Science user facilities.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Up to $2,750,000 over five years</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Community Impact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Volunteering</a:t>
            </a:r>
            <a:endParaRPr/>
          </a:p>
        </p:txBody>
      </p:sp>
      <p:sp>
        <p:nvSpPr>
          <p:cNvPr id="212" name="Google Shape;21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3" name="Google Shape;213;p35" descr="Screenshot of the Office of Sustainability page on GivePulse, a volunteering platform. Displays the Office of Sustainability logo and our mission statement to promote environmentally positive change." title="Image 9-21-25 at 3.36 PM.jpeg"/>
          <p:cNvPicPr preferRelativeResize="0"/>
          <p:nvPr/>
        </p:nvPicPr>
        <p:blipFill>
          <a:blip r:embed="rId3">
            <a:alphaModFix/>
          </a:blip>
          <a:stretch>
            <a:fillRect/>
          </a:stretch>
        </p:blipFill>
        <p:spPr>
          <a:xfrm>
            <a:off x="825388" y="1152475"/>
            <a:ext cx="7493227" cy="3416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9" name="Google Shape;21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0" name="Google Shape;220;p36" descr="Screenshot of the Office of Sustainability's affiliate list on GivePulse, the volunteering platform. Affiliates include Aqua Culture, Environmental Coalition, Hill Country Roots, Sally McDonnell Barksdale Honors College, and Strategies for Ecology Education, Diversity, and Sustainability." title="Image 9-21-25 at 3.39 PM.jpeg"/>
          <p:cNvPicPr preferRelativeResize="0"/>
          <p:nvPr/>
        </p:nvPicPr>
        <p:blipFill>
          <a:blip r:embed="rId3">
            <a:alphaModFix/>
          </a:blip>
          <a:stretch>
            <a:fillRect/>
          </a:stretch>
        </p:blipFill>
        <p:spPr>
          <a:xfrm>
            <a:off x="2082218" y="0"/>
            <a:ext cx="4979563"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265500" y="829763"/>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Volunteering</a:t>
            </a:r>
            <a:endParaRPr/>
          </a:p>
        </p:txBody>
      </p:sp>
      <p:sp>
        <p:nvSpPr>
          <p:cNvPr id="226" name="Google Shape;226;p3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1000"/>
              </a:spcBef>
              <a:spcAft>
                <a:spcPts val="0"/>
              </a:spcAft>
              <a:buNone/>
            </a:pPr>
            <a:r>
              <a:rPr lang="en">
                <a:solidFill>
                  <a:schemeClr val="dk1"/>
                </a:solidFill>
              </a:rPr>
              <a:t>Oxford Community Market</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Neighborhood Garden Project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Flower of Life Food Rescue Program</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Farm-to-Campus Coordination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Weekly Oxford Community Market (Every Tuesday)</a:t>
            </a:r>
            <a:endParaRPr/>
          </a:p>
        </p:txBody>
      </p:sp>
      <p:pic>
        <p:nvPicPr>
          <p:cNvPr id="227" name="Google Shape;227;p37" descr="Oxford Community Market logo with OXCM spelt out with a tomato for the O, two okras for the X, a watermelon slice for the C, and three carrots for the M." title="image.png"/>
          <p:cNvPicPr preferRelativeResize="0"/>
          <p:nvPr/>
        </p:nvPicPr>
        <p:blipFill>
          <a:blip r:embed="rId3">
            <a:alphaModFix/>
          </a:blip>
          <a:stretch>
            <a:fillRect/>
          </a:stretch>
        </p:blipFill>
        <p:spPr>
          <a:xfrm>
            <a:off x="126827" y="2312057"/>
            <a:ext cx="4306500" cy="15688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Local Employment</a:t>
            </a:r>
            <a:endParaRPr/>
          </a:p>
        </p:txBody>
      </p:sp>
      <p:sp>
        <p:nvSpPr>
          <p:cNvPr id="233" name="Google Shape;233;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Oxford Community Market</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Become a vendor</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Work for local farms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North Mississippi VISTA Project</a:t>
            </a:r>
            <a:endParaRPr>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AmeriCorps VISTA core principles are poverty alleviation, capacity building, sustainable solutions, and community empowerment</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Accepting Applications from August 6, 2025-August 3, 2026</a:t>
            </a:r>
            <a:endParaRPr sz="1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Local Employment</a:t>
            </a:r>
            <a:endParaRPr/>
          </a:p>
        </p:txBody>
      </p:sp>
      <p:sp>
        <p:nvSpPr>
          <p:cNvPr id="239" name="Google Shape;239;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Chicory Market</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Full grocery experience focused on sustainably produced natural foods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Baking and Grab n’ Go Team Positions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Starting pay ranges from $15-18 </a:t>
            </a:r>
            <a:endParaRPr sz="1800">
              <a:solidFill>
                <a:schemeClr val="dk1"/>
              </a:solidFill>
            </a:endParaRPr>
          </a:p>
        </p:txBody>
      </p:sp>
      <p:sp>
        <p:nvSpPr>
          <p:cNvPr id="240" name="Google Shape;240;p3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Mulberry Lanes</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Second-hand clothing, furniture, and more store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Looking for a clothing/textile/fashion enthusiast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Pay is dependent on experience</a:t>
            </a:r>
            <a:endParaRPr sz="1800">
              <a:solidFill>
                <a:schemeClr val="dk1"/>
              </a:solidFill>
            </a:endParaRPr>
          </a:p>
          <a:p>
            <a:pPr marL="0" lvl="0" indent="0" algn="l" rtl="0">
              <a:spcBef>
                <a:spcPts val="1200"/>
              </a:spcBef>
              <a:spcAft>
                <a:spcPts val="1200"/>
              </a:spcAft>
              <a:buNone/>
            </a:pPr>
            <a:endParaRPr sz="18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Questions?</a:t>
            </a:r>
            <a:endParaRPr/>
          </a:p>
        </p:txBody>
      </p:sp>
      <p:sp>
        <p:nvSpPr>
          <p:cNvPr id="246" name="Google Shape;246;p40"/>
          <p:cNvSpPr txBox="1">
            <a:spLocks noGrp="1"/>
          </p:cNvSpPr>
          <p:nvPr>
            <p:ph type="body" idx="1"/>
          </p:nvPr>
        </p:nvSpPr>
        <p:spPr>
          <a:xfrm>
            <a:off x="311700" y="4389700"/>
            <a:ext cx="8520600" cy="4767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4800" u="sng">
                <a:solidFill>
                  <a:schemeClr val="hlink"/>
                </a:solidFill>
                <a:hlinkClick r:id="rId3"/>
              </a:rPr>
              <a:t>https://docs.google.com/spreadsheets/d/1L2HwdNI9S0Umv4Wlx7mv40R5I34N_upiB17fqC4lRyQ/edit?usp=sharing</a:t>
            </a:r>
            <a:endParaRPr sz="4800"/>
          </a:p>
          <a:p>
            <a:pPr marL="0" lvl="0" indent="0" algn="l" rtl="0">
              <a:spcBef>
                <a:spcPts val="1200"/>
              </a:spcBef>
              <a:spcAft>
                <a:spcPts val="1200"/>
              </a:spcAft>
              <a:buNone/>
            </a:pPr>
            <a:endParaRPr/>
          </a:p>
        </p:txBody>
      </p:sp>
      <p:pic>
        <p:nvPicPr>
          <p:cNvPr id="247" name="Google Shape;247;p40" descr="QR code that links to a google sheet that lists all previously stated opportunities and resources. The Link to the same sheet is directly below." title="frame.png"/>
          <p:cNvPicPr preferRelativeResize="0"/>
          <p:nvPr/>
        </p:nvPicPr>
        <p:blipFill>
          <a:blip r:embed="rId4">
            <a:alphaModFix/>
          </a:blip>
          <a:stretch>
            <a:fillRect/>
          </a:stretch>
        </p:blipFill>
        <p:spPr>
          <a:xfrm>
            <a:off x="3143250" y="1431925"/>
            <a:ext cx="2857500" cy="285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65500" y="640646"/>
            <a:ext cx="4045200" cy="1338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Office of Sustainability</a:t>
            </a:r>
            <a:endParaRPr/>
          </a:p>
        </p:txBody>
      </p:sp>
      <p:sp>
        <p:nvSpPr>
          <p:cNvPr id="70" name="Google Shape;70;p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0"/>
              </a:spcAft>
              <a:buSzPts val="935"/>
              <a:buNone/>
            </a:pPr>
            <a:r>
              <a:rPr lang="en" sz="1829">
                <a:solidFill>
                  <a:schemeClr val="dk1"/>
                </a:solidFill>
              </a:rPr>
              <a:t>Associate Director</a:t>
            </a:r>
            <a:endParaRPr sz="1829">
              <a:solidFill>
                <a:schemeClr val="dk1"/>
              </a:solidFill>
            </a:endParaRPr>
          </a:p>
          <a:p>
            <a:pPr marL="0" lvl="0" indent="0" algn="l" rtl="0">
              <a:lnSpc>
                <a:spcPct val="95000"/>
              </a:lnSpc>
              <a:spcBef>
                <a:spcPts val="1200"/>
              </a:spcBef>
              <a:spcAft>
                <a:spcPts val="0"/>
              </a:spcAft>
              <a:buSzPts val="935"/>
              <a:buNone/>
            </a:pPr>
            <a:r>
              <a:rPr lang="en" sz="1829">
                <a:solidFill>
                  <a:schemeClr val="dk1"/>
                </a:solidFill>
              </a:rPr>
              <a:t>John Brugge</a:t>
            </a:r>
            <a:endParaRPr sz="1829">
              <a:solidFill>
                <a:schemeClr val="dk1"/>
              </a:solidFill>
            </a:endParaRPr>
          </a:p>
          <a:p>
            <a:pPr marL="0" lvl="0" indent="0" algn="l" rtl="0">
              <a:lnSpc>
                <a:spcPct val="95000"/>
              </a:lnSpc>
              <a:spcBef>
                <a:spcPts val="1200"/>
              </a:spcBef>
              <a:spcAft>
                <a:spcPts val="0"/>
              </a:spcAft>
              <a:buSzPts val="935"/>
              <a:buNone/>
            </a:pPr>
            <a:r>
              <a:rPr lang="en" sz="1829" u="sng">
                <a:solidFill>
                  <a:schemeClr val="hlink"/>
                </a:solidFill>
                <a:hlinkClick r:id="rId3"/>
              </a:rPr>
              <a:t>brugge@olemiss.edu</a:t>
            </a:r>
            <a:endParaRPr sz="1829">
              <a:solidFill>
                <a:schemeClr val="dk1"/>
              </a:solidFill>
            </a:endParaRPr>
          </a:p>
          <a:p>
            <a:pPr marL="0" lvl="0" indent="0" algn="l" rtl="0">
              <a:lnSpc>
                <a:spcPct val="95000"/>
              </a:lnSpc>
              <a:spcBef>
                <a:spcPts val="1200"/>
              </a:spcBef>
              <a:spcAft>
                <a:spcPts val="0"/>
              </a:spcAft>
              <a:buSzPts val="935"/>
              <a:buNone/>
            </a:pPr>
            <a:endParaRPr sz="1829">
              <a:solidFill>
                <a:schemeClr val="dk1"/>
              </a:solidFill>
            </a:endParaRPr>
          </a:p>
          <a:p>
            <a:pPr marL="0" lvl="0" indent="0" algn="l" rtl="0">
              <a:lnSpc>
                <a:spcPct val="95000"/>
              </a:lnSpc>
              <a:spcBef>
                <a:spcPts val="1200"/>
              </a:spcBef>
              <a:spcAft>
                <a:spcPts val="0"/>
              </a:spcAft>
              <a:buSzPts val="935"/>
              <a:buNone/>
            </a:pPr>
            <a:r>
              <a:rPr lang="en" sz="1829">
                <a:solidFill>
                  <a:schemeClr val="dk1"/>
                </a:solidFill>
              </a:rPr>
              <a:t>Lead Undergraduate Student Sustainability Fellow</a:t>
            </a:r>
            <a:endParaRPr sz="1829">
              <a:solidFill>
                <a:schemeClr val="dk1"/>
              </a:solidFill>
            </a:endParaRPr>
          </a:p>
          <a:p>
            <a:pPr marL="0" lvl="0" indent="0" algn="l" rtl="0">
              <a:lnSpc>
                <a:spcPct val="95000"/>
              </a:lnSpc>
              <a:spcBef>
                <a:spcPts val="1200"/>
              </a:spcBef>
              <a:spcAft>
                <a:spcPts val="0"/>
              </a:spcAft>
              <a:buSzPts val="935"/>
              <a:buNone/>
            </a:pPr>
            <a:r>
              <a:rPr lang="en" sz="1829">
                <a:solidFill>
                  <a:schemeClr val="dk1"/>
                </a:solidFill>
              </a:rPr>
              <a:t>Hailey Smith</a:t>
            </a:r>
            <a:endParaRPr sz="1829">
              <a:solidFill>
                <a:schemeClr val="dk1"/>
              </a:solidFill>
            </a:endParaRPr>
          </a:p>
          <a:p>
            <a:pPr marL="0" lvl="0" indent="0" algn="l" rtl="0">
              <a:lnSpc>
                <a:spcPct val="95000"/>
              </a:lnSpc>
              <a:spcBef>
                <a:spcPts val="1200"/>
              </a:spcBef>
              <a:spcAft>
                <a:spcPts val="0"/>
              </a:spcAft>
              <a:buSzPts val="935"/>
              <a:buNone/>
            </a:pPr>
            <a:r>
              <a:rPr lang="en" sz="1829" u="sng">
                <a:solidFill>
                  <a:schemeClr val="hlink"/>
                </a:solidFill>
                <a:hlinkClick r:id="rId4"/>
              </a:rPr>
              <a:t>hrsmith8@go.olemiss.edu</a:t>
            </a:r>
            <a:endParaRPr sz="1829">
              <a:solidFill>
                <a:schemeClr val="dk1"/>
              </a:solidFill>
            </a:endParaRPr>
          </a:p>
          <a:p>
            <a:pPr marL="0" lvl="0" indent="0" algn="l" rtl="0">
              <a:lnSpc>
                <a:spcPct val="95000"/>
              </a:lnSpc>
              <a:spcBef>
                <a:spcPts val="1200"/>
              </a:spcBef>
              <a:spcAft>
                <a:spcPts val="0"/>
              </a:spcAft>
              <a:buSzPts val="935"/>
              <a:buNone/>
            </a:pPr>
            <a:endParaRPr sz="1829">
              <a:solidFill>
                <a:schemeClr val="dk1"/>
              </a:solidFill>
            </a:endParaRPr>
          </a:p>
          <a:p>
            <a:pPr marL="0" lvl="0" indent="0" algn="l" rtl="0">
              <a:lnSpc>
                <a:spcPct val="95000"/>
              </a:lnSpc>
              <a:spcBef>
                <a:spcPts val="1200"/>
              </a:spcBef>
              <a:spcAft>
                <a:spcPts val="1200"/>
              </a:spcAft>
              <a:buSzPts val="935"/>
              <a:buNone/>
            </a:pPr>
            <a:r>
              <a:rPr lang="en" sz="1829" u="sng">
                <a:solidFill>
                  <a:schemeClr val="hlink"/>
                </a:solidFill>
                <a:hlinkClick r:id="rId5"/>
              </a:rPr>
              <a:t>sustainability@olemiss.edu</a:t>
            </a:r>
            <a:endParaRPr sz="1829"/>
          </a:p>
        </p:txBody>
      </p:sp>
      <p:sp>
        <p:nvSpPr>
          <p:cNvPr id="71" name="Google Shape;71;p15"/>
          <p:cNvSpPr txBox="1">
            <a:spLocks noGrp="1"/>
          </p:cNvSpPr>
          <p:nvPr>
            <p:ph type="subTitle" idx="1"/>
          </p:nvPr>
        </p:nvSpPr>
        <p:spPr>
          <a:xfrm>
            <a:off x="265500" y="2124808"/>
            <a:ext cx="40452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The mission of the Office of Sustainability is to be a catalyst for environmentally positive change by educating, connecting and empowering the members of our community for the wellbeing of people and our ecological systems.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Student Resources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Academic Programs</a:t>
            </a:r>
            <a:endParaRPr/>
          </a:p>
        </p:txBody>
      </p:sp>
      <p:sp>
        <p:nvSpPr>
          <p:cNvPr id="82" name="Google Shape;82;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Environmental Studies, B.A.</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10 hours of required introductory courses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9 hours of core electives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3 hours of internship</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1 hour capstone course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15 hours of electives</a:t>
            </a:r>
            <a:endParaRPr sz="1800">
              <a:solidFill>
                <a:schemeClr val="dk1"/>
              </a:solidFill>
            </a:endParaRPr>
          </a:p>
          <a:p>
            <a:pPr marL="0" lvl="0" indent="0" algn="l" rtl="0">
              <a:spcBef>
                <a:spcPts val="1200"/>
              </a:spcBef>
              <a:spcAft>
                <a:spcPts val="1200"/>
              </a:spcAft>
              <a:buNone/>
            </a:pPr>
            <a:r>
              <a:rPr lang="en" sz="1800">
                <a:solidFill>
                  <a:schemeClr val="dk1"/>
                </a:solidFill>
              </a:rPr>
              <a:t>Students must also complete a minor</a:t>
            </a:r>
            <a:endParaRPr/>
          </a:p>
        </p:txBody>
      </p:sp>
      <p:sp>
        <p:nvSpPr>
          <p:cNvPr id="83" name="Google Shape;83;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Environmental Studies, Minor</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Envs 101 or Envs 301</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15 credit hours of approved electives</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minimum of 3 hours in the social sciences</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minimum of 3 hours in the natural sciences</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Funding and Support</a:t>
            </a:r>
            <a:endParaRPr/>
          </a:p>
        </p:txBody>
      </p:sp>
      <p:sp>
        <p:nvSpPr>
          <p:cNvPr id="89" name="Google Shape;89;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UM Green Fund</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Rolling applications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Variable prize amounts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Improve sustainability and stakeholder quality of life </a:t>
            </a:r>
            <a:endParaRPr sz="1800">
              <a:solidFill>
                <a:schemeClr val="dk1"/>
              </a:solidFill>
            </a:endParaRPr>
          </a:p>
          <a:p>
            <a:pPr marL="0" lvl="0" indent="0" algn="l" rtl="0">
              <a:spcBef>
                <a:spcPts val="1200"/>
              </a:spcBef>
              <a:spcAft>
                <a:spcPts val="0"/>
              </a:spcAft>
              <a:buNone/>
            </a:pPr>
            <a:r>
              <a:rPr lang="en" sz="1800">
                <a:solidFill>
                  <a:schemeClr val="dk1"/>
                </a:solidFill>
              </a:rPr>
              <a:t>Community Partnership Grant</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2025 Deadline: December 1</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Up to $1,000</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Student, faculty, and staff projects</a:t>
            </a:r>
            <a:endParaRPr sz="1800">
              <a:solidFill>
                <a:schemeClr val="dk1"/>
              </a:solidFill>
            </a:endParaRPr>
          </a:p>
        </p:txBody>
      </p:sp>
      <p:sp>
        <p:nvSpPr>
          <p:cNvPr id="90" name="Google Shape;90;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Stamps Impact Prize</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Fall Deadline: November 1</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Up to $5,000</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Enrich student experiences </a:t>
            </a:r>
            <a:endParaRPr sz="1800">
              <a:solidFill>
                <a:schemeClr val="dk1"/>
              </a:solidFill>
            </a:endParaRPr>
          </a:p>
          <a:p>
            <a:pPr marL="0" lvl="0" indent="0" algn="l" rtl="0">
              <a:spcBef>
                <a:spcPts val="1200"/>
              </a:spcBef>
              <a:spcAft>
                <a:spcPts val="0"/>
              </a:spcAft>
              <a:buNone/>
            </a:pPr>
            <a:r>
              <a:rPr lang="en" sz="1800">
                <a:solidFill>
                  <a:schemeClr val="dk1"/>
                </a:solidFill>
              </a:rPr>
              <a:t>EPA P3 Student Design Competition</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2026 Deadline: February</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Up to $75,000</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Scientific and engineering environmental projects</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265500" y="732259"/>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t>Capstone Support</a:t>
            </a:r>
            <a:endParaRPr sz="3700"/>
          </a:p>
        </p:txBody>
      </p:sp>
      <p:sp>
        <p:nvSpPr>
          <p:cNvPr id="96" name="Google Shape;96;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lnSpcReduction="20000"/>
          </a:bodyPr>
          <a:lstStyle/>
          <a:p>
            <a:pPr marL="0" lvl="0" indent="0" algn="l" rtl="0">
              <a:spcBef>
                <a:spcPts val="0"/>
              </a:spcBef>
              <a:spcAft>
                <a:spcPts val="0"/>
              </a:spcAft>
              <a:buNone/>
            </a:pPr>
            <a:r>
              <a:rPr lang="en"/>
              <a:t>Work with our team to develop your capstone project. Topics c</a:t>
            </a:r>
            <a:r>
              <a:rPr lang="en">
                <a:solidFill>
                  <a:schemeClr val="dk1"/>
                </a:solidFill>
              </a:rPr>
              <a:t>ould include:</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Civics and Sustainability in Oxford</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Gamification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Next-Gen Compost Production &amp; Digitalization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Recycling Behavior &amp; Process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Southern Sustainability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Ole Miss Sustainability Report</a:t>
            </a:r>
            <a:endParaRPr>
              <a:solidFill>
                <a:schemeClr val="dk1"/>
              </a:solidFill>
            </a:endParaRPr>
          </a:p>
        </p:txBody>
      </p:sp>
      <p:pic>
        <p:nvPicPr>
          <p:cNvPr id="97" name="Google Shape;97;p19" descr="The University of Mississippi Office of Sustainability logo in white." title="o-i-sustainability-white(2).png"/>
          <p:cNvPicPr preferRelativeResize="0"/>
          <p:nvPr/>
        </p:nvPicPr>
        <p:blipFill>
          <a:blip r:embed="rId3">
            <a:alphaModFix/>
          </a:blip>
          <a:stretch>
            <a:fillRect/>
          </a:stretch>
        </p:blipFill>
        <p:spPr>
          <a:xfrm>
            <a:off x="800313" y="2435906"/>
            <a:ext cx="2975575" cy="1637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Funding and Support</a:t>
            </a:r>
            <a:endParaRPr/>
          </a:p>
        </p:txBody>
      </p:sp>
      <p:sp>
        <p:nvSpPr>
          <p:cNvPr id="103" name="Google Shape;103;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Honors College Barksdale Award</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2025 Deadline: December 5</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Up to $5,000</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Two awardees per year</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Funds ambitious, independent programs of study, research, or humanitarian effort</a:t>
            </a:r>
            <a:endParaRPr sz="1800">
              <a:solidFill>
                <a:schemeClr val="dk1"/>
              </a:solidFill>
            </a:endParaRPr>
          </a:p>
        </p:txBody>
      </p:sp>
      <p:sp>
        <p:nvSpPr>
          <p:cNvPr id="104" name="Google Shape;104;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Honors College Fellowship</a:t>
            </a: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Priority Deadline for next academic year: April 1</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Applications submitted during same academic year considered as received</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Supplemental funding for internships, fellowships, and study abroad experiences that help students develop their Honors Capstone</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42686" y="993675"/>
            <a:ext cx="3905400" cy="182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700"/>
              <a:t>Registered Student Organizations</a:t>
            </a:r>
            <a:endParaRPr sz="3700"/>
          </a:p>
        </p:txBody>
      </p:sp>
      <p:pic>
        <p:nvPicPr>
          <p:cNvPr id="110" name="Google Shape;110;p21" descr="image.png&#10;&#10;Logo for The Forum website in blue block letters."/>
          <p:cNvPicPr preferRelativeResize="0"/>
          <p:nvPr/>
        </p:nvPicPr>
        <p:blipFill>
          <a:blip r:embed="rId3">
            <a:alphaModFix/>
          </a:blip>
          <a:stretch>
            <a:fillRect/>
          </a:stretch>
        </p:blipFill>
        <p:spPr>
          <a:xfrm>
            <a:off x="259241" y="2989601"/>
            <a:ext cx="3445073" cy="895425"/>
          </a:xfrm>
          <a:prstGeom prst="rect">
            <a:avLst/>
          </a:prstGeom>
          <a:noFill/>
          <a:ln>
            <a:noFill/>
          </a:ln>
        </p:spPr>
      </p:pic>
      <p:pic>
        <p:nvPicPr>
          <p:cNvPr id="111" name="Google Shape;111;p21" descr="Registered Student Organization Beekeepers Association logo in yellow." title="image.jpeg"/>
          <p:cNvPicPr preferRelativeResize="0"/>
          <p:nvPr/>
        </p:nvPicPr>
        <p:blipFill>
          <a:blip r:embed="rId4">
            <a:alphaModFix/>
          </a:blip>
          <a:stretch>
            <a:fillRect/>
          </a:stretch>
        </p:blipFill>
        <p:spPr>
          <a:xfrm>
            <a:off x="5739660" y="1734825"/>
            <a:ext cx="1735001" cy="1734977"/>
          </a:xfrm>
          <a:prstGeom prst="rect">
            <a:avLst/>
          </a:prstGeom>
          <a:noFill/>
          <a:ln>
            <a:noFill/>
          </a:ln>
        </p:spPr>
      </p:pic>
      <p:pic>
        <p:nvPicPr>
          <p:cNvPr id="112" name="Google Shape;112;p21" descr="Registered Student Organization Strategies for Ecology Education, Diversity, and Sustainability logo in blue." title="image.jpeg"/>
          <p:cNvPicPr preferRelativeResize="0"/>
          <p:nvPr/>
        </p:nvPicPr>
        <p:blipFill>
          <a:blip r:embed="rId5">
            <a:alphaModFix/>
          </a:blip>
          <a:stretch>
            <a:fillRect/>
          </a:stretch>
        </p:blipFill>
        <p:spPr>
          <a:xfrm>
            <a:off x="7474662" y="1734825"/>
            <a:ext cx="1674912" cy="1674888"/>
          </a:xfrm>
          <a:prstGeom prst="rect">
            <a:avLst/>
          </a:prstGeom>
          <a:noFill/>
          <a:ln>
            <a:noFill/>
          </a:ln>
        </p:spPr>
      </p:pic>
      <p:pic>
        <p:nvPicPr>
          <p:cNvPr id="113" name="Google Shape;113;p21" descr="Registered Student Organization Environmental Law Society logo in white." title="image.jpeg"/>
          <p:cNvPicPr preferRelativeResize="0"/>
          <p:nvPr/>
        </p:nvPicPr>
        <p:blipFill>
          <a:blip r:embed="rId6">
            <a:alphaModFix/>
          </a:blip>
          <a:stretch>
            <a:fillRect/>
          </a:stretch>
        </p:blipFill>
        <p:spPr>
          <a:xfrm>
            <a:off x="5739660" y="3410966"/>
            <a:ext cx="1735001" cy="1735001"/>
          </a:xfrm>
          <a:prstGeom prst="rect">
            <a:avLst/>
          </a:prstGeom>
          <a:noFill/>
          <a:ln>
            <a:noFill/>
          </a:ln>
        </p:spPr>
      </p:pic>
      <p:pic>
        <p:nvPicPr>
          <p:cNvPr id="114" name="Google Shape;114;p21" descr="Registered Student Organization Hill Country Roots logo in green." title="image.jpeg"/>
          <p:cNvPicPr preferRelativeResize="0"/>
          <p:nvPr/>
        </p:nvPicPr>
        <p:blipFill rotWithShape="1">
          <a:blip r:embed="rId7">
            <a:alphaModFix/>
          </a:blip>
          <a:srcRect l="7696" t="7962" r="7442" b="7954"/>
          <a:stretch/>
        </p:blipFill>
        <p:spPr>
          <a:xfrm>
            <a:off x="3988600" y="1704773"/>
            <a:ext cx="1751055" cy="1734997"/>
          </a:xfrm>
          <a:prstGeom prst="rect">
            <a:avLst/>
          </a:prstGeom>
          <a:noFill/>
          <a:ln>
            <a:noFill/>
          </a:ln>
        </p:spPr>
      </p:pic>
      <p:pic>
        <p:nvPicPr>
          <p:cNvPr id="115" name="Google Shape;115;p21" descr="Registered Student Organization Magnolia Grove Audubon Conservation Chapter logo in black." title="image.jpeg"/>
          <p:cNvPicPr preferRelativeResize="0"/>
          <p:nvPr/>
        </p:nvPicPr>
        <p:blipFill>
          <a:blip r:embed="rId8">
            <a:alphaModFix/>
          </a:blip>
          <a:stretch>
            <a:fillRect/>
          </a:stretch>
        </p:blipFill>
        <p:spPr>
          <a:xfrm>
            <a:off x="3988600" y="3409720"/>
            <a:ext cx="1751055" cy="1751055"/>
          </a:xfrm>
          <a:prstGeom prst="rect">
            <a:avLst/>
          </a:prstGeom>
          <a:noFill/>
          <a:ln>
            <a:noFill/>
          </a:ln>
        </p:spPr>
      </p:pic>
      <p:pic>
        <p:nvPicPr>
          <p:cNvPr id="116" name="Google Shape;116;p21" descr="Registered Student Organization Students for Sustainable Fashion logo in green." title="image.jpeg"/>
          <p:cNvPicPr preferRelativeResize="0"/>
          <p:nvPr/>
        </p:nvPicPr>
        <p:blipFill>
          <a:blip r:embed="rId9">
            <a:alphaModFix/>
          </a:blip>
          <a:stretch>
            <a:fillRect/>
          </a:stretch>
        </p:blipFill>
        <p:spPr>
          <a:xfrm>
            <a:off x="7462683" y="3408354"/>
            <a:ext cx="1735001" cy="1735001"/>
          </a:xfrm>
          <a:prstGeom prst="rect">
            <a:avLst/>
          </a:prstGeom>
          <a:noFill/>
          <a:ln>
            <a:noFill/>
          </a:ln>
        </p:spPr>
      </p:pic>
      <p:pic>
        <p:nvPicPr>
          <p:cNvPr id="117" name="Google Shape;117;p21" descr="Registered Student Organization Environmental Coalition logo in green." title="ecologo 3.png"/>
          <p:cNvPicPr preferRelativeResize="0"/>
          <p:nvPr/>
        </p:nvPicPr>
        <p:blipFill>
          <a:blip r:embed="rId10">
            <a:alphaModFix/>
          </a:blip>
          <a:stretch>
            <a:fillRect/>
          </a:stretch>
        </p:blipFill>
        <p:spPr>
          <a:xfrm>
            <a:off x="5696884" y="-51000"/>
            <a:ext cx="1820579" cy="1820579"/>
          </a:xfrm>
          <a:prstGeom prst="rect">
            <a:avLst/>
          </a:prstGeom>
          <a:noFill/>
          <a:ln>
            <a:noFill/>
          </a:ln>
        </p:spPr>
      </p:pic>
      <p:pic>
        <p:nvPicPr>
          <p:cNvPr id="118" name="Google Shape;118;p21" descr="Registered Student Organization Garden Club logo in yellow." title="image.jpeg"/>
          <p:cNvPicPr preferRelativeResize="0"/>
          <p:nvPr/>
        </p:nvPicPr>
        <p:blipFill>
          <a:blip r:embed="rId11">
            <a:alphaModFix/>
          </a:blip>
          <a:stretch>
            <a:fillRect/>
          </a:stretch>
        </p:blipFill>
        <p:spPr>
          <a:xfrm>
            <a:off x="7476266" y="-17496"/>
            <a:ext cx="1751055" cy="1751055"/>
          </a:xfrm>
          <a:prstGeom prst="rect">
            <a:avLst/>
          </a:prstGeom>
          <a:noFill/>
          <a:ln>
            <a:noFill/>
          </a:ln>
        </p:spPr>
      </p:pic>
      <p:pic>
        <p:nvPicPr>
          <p:cNvPr id="119" name="Google Shape;119;p21" descr="Registered student organization Aqua Culture logo in blue." title="image.jpeg"/>
          <p:cNvPicPr preferRelativeResize="0"/>
          <p:nvPr/>
        </p:nvPicPr>
        <p:blipFill>
          <a:blip r:embed="rId12">
            <a:alphaModFix/>
          </a:blip>
          <a:stretch>
            <a:fillRect/>
          </a:stretch>
        </p:blipFill>
        <p:spPr>
          <a:xfrm>
            <a:off x="3988600" y="-16237"/>
            <a:ext cx="1751055" cy="175105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FFFFFF"/>
      </a:dk1>
      <a:lt1>
        <a:srgbClr val="13294B"/>
      </a:lt1>
      <a:dk2>
        <a:srgbClr val="FFFFFF"/>
      </a:dk2>
      <a:lt2>
        <a:srgbClr val="C8102E"/>
      </a:lt2>
      <a:accent1>
        <a:srgbClr val="006BA6"/>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1255</Words>
  <Application>Microsoft Macintosh PowerPoint</Application>
  <PresentationFormat>On-screen Show (16:9)</PresentationFormat>
  <Paragraphs>207</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IBM Plex Serif</vt:lpstr>
      <vt:lpstr>Archivo Black</vt:lpstr>
      <vt:lpstr>Simple Light</vt:lpstr>
      <vt:lpstr>Student Success in Sustainability</vt:lpstr>
      <vt:lpstr>Agenda</vt:lpstr>
      <vt:lpstr>Office of Sustainability</vt:lpstr>
      <vt:lpstr>Student Resources</vt:lpstr>
      <vt:lpstr>Academic Programs</vt:lpstr>
      <vt:lpstr>Project Funding and Support</vt:lpstr>
      <vt:lpstr>Capstone Support</vt:lpstr>
      <vt:lpstr>Project Funding and Support</vt:lpstr>
      <vt:lpstr>Registered Student Organizations</vt:lpstr>
      <vt:lpstr>Registered Student Organizations</vt:lpstr>
      <vt:lpstr>Professional Opportunities</vt:lpstr>
      <vt:lpstr>Internships</vt:lpstr>
      <vt:lpstr>Internships</vt:lpstr>
      <vt:lpstr>Internships</vt:lpstr>
      <vt:lpstr>Intern with</vt:lpstr>
      <vt:lpstr>Research Opportunities</vt:lpstr>
      <vt:lpstr>Campus Employment</vt:lpstr>
      <vt:lpstr>Professional Skill Development</vt:lpstr>
      <vt:lpstr>Post-grad Opportunities</vt:lpstr>
      <vt:lpstr>Program Funding</vt:lpstr>
      <vt:lpstr>Program Funding</vt:lpstr>
      <vt:lpstr>Community Impact</vt:lpstr>
      <vt:lpstr>Volunteering</vt:lpstr>
      <vt:lpstr>PowerPoint Presentation</vt:lpstr>
      <vt:lpstr>Volunteering</vt:lpstr>
      <vt:lpstr>Local Employment</vt:lpstr>
      <vt:lpstr>Local Employment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Hailey Smith</cp:lastModifiedBy>
  <cp:revision>1</cp:revision>
  <dcterms:modified xsi:type="dcterms:W3CDTF">2025-11-11T00:51:43Z</dcterms:modified>
</cp:coreProperties>
</file>