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notesMasterIdLst>
    <p:notesMasterId r:id="rId23"/>
  </p:notesMasterIdLst>
  <p:sldIdLst>
    <p:sldId id="257" r:id="rId2"/>
    <p:sldId id="258"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568"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05A747-774B-4C5A-8C96-EDEE34338E6B}" type="datetimeFigureOut">
              <a:rPr lang="en-US" smtClean="0"/>
              <a:pPr/>
              <a:t>2/26/13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D52030-C370-42D5-8D5B-B2B241443DB3}" type="slidenum">
              <a:rPr lang="en-US" smtClean="0"/>
              <a:pPr/>
              <a:t>‹#›</a:t>
            </a:fld>
            <a:endParaRPr lang="en-US"/>
          </a:p>
        </p:txBody>
      </p:sp>
    </p:spTree>
    <p:extLst>
      <p:ext uri="{BB962C8B-B14F-4D97-AF65-F5344CB8AC3E}">
        <p14:creationId xmlns:p14="http://schemas.microsoft.com/office/powerpoint/2010/main" val="3740998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BC025655-1E3F-4D93-B05A-A8DDE626CAE1}" type="slidenum">
              <a:rPr lang="en-US" smtClean="0"/>
              <a:pPr/>
              <a:t>1</a:t>
            </a:fld>
            <a:endParaRPr 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154710E4-4DF4-4274-ADA1-A9A6B4BF324D}" type="slidenum">
              <a:rPr lang="en-US" smtClean="0"/>
              <a:pPr/>
              <a:t>12</a:t>
            </a:fld>
            <a:endParaRPr 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77C5DA65-FD07-4645-AA17-CA7810A40816}" type="slidenum">
              <a:rPr lang="en-US" smtClean="0"/>
              <a:pPr/>
              <a:t>13</a:t>
            </a:fld>
            <a:endParaRPr lang="en-US"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C3F97034-5342-4A07-A0C7-0BDD463DF2EC}" type="slidenum">
              <a:rPr lang="en-US" smtClean="0"/>
              <a:pPr/>
              <a:t>14</a:t>
            </a:fld>
            <a:endParaRPr lang="en-US"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98FE785-D76C-45C0-B743-8A6A601D6E7F}" type="slidenum">
              <a:rPr lang="en-US" smtClean="0"/>
              <a:pPr/>
              <a:t>15</a:t>
            </a:fld>
            <a:endParaRPr 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767E5AC2-31BB-417C-AF95-1898BD57ECC5}" type="slidenum">
              <a:rPr lang="en-US" smtClean="0"/>
              <a:pPr/>
              <a:t>16</a:t>
            </a:fld>
            <a:endParaRPr lang="en-US" smtClean="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60D5F1CB-5D4F-4E0C-837E-E94C24FF88DB}" type="slidenum">
              <a:rPr lang="en-US" smtClean="0"/>
              <a:pPr/>
              <a:t>17</a:t>
            </a:fld>
            <a:endParaRPr lang="en-US"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CDCD901C-4303-4171-B0F9-BEE7BB76A8D1}" type="slidenum">
              <a:rPr lang="en-US" smtClean="0"/>
              <a:pPr/>
              <a:t>18</a:t>
            </a:fld>
            <a:endParaRPr lang="en-US"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D47ED4B8-73D5-4AA1-A2AA-E5EBE1F0B21F}" type="slidenum">
              <a:rPr lang="en-US" smtClean="0"/>
              <a:pPr/>
              <a:t>19</a:t>
            </a:fld>
            <a:endParaRPr 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DE647C5D-C415-4141-A20E-7B2A597BDC7C}" type="slidenum">
              <a:rPr lang="en-US" smtClean="0"/>
              <a:pPr/>
              <a:t>20</a:t>
            </a:fld>
            <a:endParaRPr lang="en-US"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8C2DA424-C517-47FC-B456-B0976CC1419D}" type="slidenum">
              <a:rPr lang="en-US" smtClean="0"/>
              <a:pPr/>
              <a:t>21</a:t>
            </a:fld>
            <a:endParaRPr lang="en-US"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3F24C66B-2CB6-4CCE-85E1-5AD8DF0F04CD}" type="slidenum">
              <a:rPr lang="en-US" smtClean="0"/>
              <a:pPr/>
              <a:t>2</a:t>
            </a:fld>
            <a:endParaRPr lang="en-US"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025A6642-74BC-4F2D-9367-FA2C32B4A538}" type="slidenum">
              <a:rPr lang="en-US" smtClean="0"/>
              <a:pPr/>
              <a:t>4</a:t>
            </a:fld>
            <a:endParaRPr 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9984F79D-B252-4250-A1B7-B3E013031FA3}" type="slidenum">
              <a:rPr lang="en-US" smtClean="0"/>
              <a:pPr/>
              <a:t>5</a:t>
            </a:fld>
            <a:endParaRPr lang="en-US"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A3038993-DF38-4E34-83E9-E58DA0E9A15B}" type="slidenum">
              <a:rPr lang="en-US" smtClean="0"/>
              <a:pPr/>
              <a:t>6</a:t>
            </a:fld>
            <a:endParaRPr lang="en-US"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0260F93F-522A-41DD-990F-D2548E3F9285}" type="slidenum">
              <a:rPr lang="en-US" smtClean="0"/>
              <a:pPr/>
              <a:t>7</a:t>
            </a:fld>
            <a:endParaRPr lang="en-US"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914C8EC8-4342-4AAD-9161-C15CEC236274}" type="slidenum">
              <a:rPr lang="en-US" smtClean="0"/>
              <a:pPr/>
              <a:t>8</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914C8EC8-4342-4AAD-9161-C15CEC236274}" type="slidenum">
              <a:rPr lang="en-US" smtClean="0"/>
              <a:pPr/>
              <a:t>9</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914C8EC8-4342-4AAD-9161-C15CEC236274}" type="slidenum">
              <a:rPr lang="en-US" smtClean="0"/>
              <a:pPr/>
              <a:t>10</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45BD9AC5-12B2-4D9F-980B-0DB029BC9D8C}" type="datetimeFigureOut">
              <a:rPr lang="en-US" smtClean="0"/>
              <a:pPr/>
              <a:t>2/26/13</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pPr algn="r"/>
            <a:fld id="{F7886C9C-DC18-4195-8FD5-A50AA931D419}" type="slidenum">
              <a:rPr lang="en-US" smtClean="0"/>
              <a:pPr algn="r"/>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BD9AC5-12B2-4D9F-980B-0DB029BC9D8C}" type="datetimeFigureOut">
              <a:rPr lang="en-US" smtClean="0"/>
              <a:pPr/>
              <a:t>2/26/13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73EC2D-7971-4BF2-BFB8-C3D178FB049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BD9AC5-12B2-4D9F-980B-0DB029BC9D8C}" type="datetimeFigureOut">
              <a:rPr lang="en-US" smtClean="0"/>
              <a:pPr/>
              <a:t>2/26/13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F073EC2D-7971-4BF2-BFB8-C3D178FB049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BD9AC5-12B2-4D9F-980B-0DB029BC9D8C}" type="datetimeFigureOut">
              <a:rPr lang="en-US" smtClean="0"/>
              <a:pPr/>
              <a:t>2/26/13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73EC2D-7971-4BF2-BFB8-C3D178FB0497}" type="slidenum">
              <a:rPr lang="en-US" smtClean="0"/>
              <a:pPr/>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45BD9AC5-12B2-4D9F-980B-0DB029BC9D8C}" type="datetimeFigureOut">
              <a:rPr lang="en-US" smtClean="0"/>
              <a:pPr/>
              <a:t>2/26/13</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F073EC2D-7971-4BF2-BFB8-C3D178FB0497}" type="slidenum">
              <a:rPr lang="en-US" smtClean="0"/>
              <a:pPr/>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5BD9AC5-12B2-4D9F-980B-0DB029BC9D8C}" type="datetimeFigureOut">
              <a:rPr lang="en-US" smtClean="0"/>
              <a:pPr/>
              <a:t>2/26/13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73EC2D-7971-4BF2-BFB8-C3D178FB0497}"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5BD9AC5-12B2-4D9F-980B-0DB029BC9D8C}" type="datetimeFigureOut">
              <a:rPr lang="en-US" smtClean="0"/>
              <a:pPr/>
              <a:t>2/26/13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73EC2D-7971-4BF2-BFB8-C3D178FB0497}"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5BD9AC5-12B2-4D9F-980B-0DB029BC9D8C}" type="datetimeFigureOut">
              <a:rPr lang="en-US" smtClean="0"/>
              <a:pPr/>
              <a:t>2/26/13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73EC2D-7971-4BF2-BFB8-C3D178FB0497}"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45BD9AC5-12B2-4D9F-980B-0DB029BC9D8C}" type="datetimeFigureOut">
              <a:rPr lang="en-US" smtClean="0"/>
              <a:pPr/>
              <a:t>2/26/13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73EC2D-7971-4BF2-BFB8-C3D178FB049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BD9AC5-12B2-4D9F-980B-0DB029BC9D8C}" type="datetimeFigureOut">
              <a:rPr lang="en-US" smtClean="0"/>
              <a:pPr/>
              <a:t>2/26/13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FA84A37A-AFC2-4A01-80A1-FC20F2C0D5BB}" type="slidenum">
              <a:rPr lang="en-US" smtClean="0"/>
              <a:pPr/>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BD9AC5-12B2-4D9F-980B-0DB029BC9D8C}" type="datetimeFigureOut">
              <a:rPr lang="en-US" smtClean="0"/>
              <a:pPr/>
              <a:t>2/26/13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73EC2D-7971-4BF2-BFB8-C3D178FB0497}" type="slidenum">
              <a:rPr lang="en-US" smtClean="0"/>
              <a:pPr/>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45BD9AC5-12B2-4D9F-980B-0DB029BC9D8C}" type="datetimeFigureOut">
              <a:rPr lang="en-US" smtClean="0"/>
              <a:pPr/>
              <a:t>2/26/13</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F073EC2D-7971-4BF2-BFB8-C3D178FB049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olemiss.edu/working/maildemo/" TargetMode="External"/><Relationship Id="rId4"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png"/><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9.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csszengarden.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228600" y="5334000"/>
            <a:ext cx="6172200" cy="1295400"/>
          </a:xfrm>
        </p:spPr>
        <p:txBody>
          <a:bodyPr>
            <a:normAutofit/>
          </a:bodyPr>
          <a:lstStyle/>
          <a:p>
            <a:pPr eaLnBrk="1" hangingPunct="1">
              <a:lnSpc>
                <a:spcPct val="80000"/>
              </a:lnSpc>
            </a:pPr>
            <a:r>
              <a:rPr lang="en-US" sz="2000" dirty="0" smtClean="0">
                <a:solidFill>
                  <a:schemeClr val="bg2"/>
                </a:solidFill>
              </a:rPr>
              <a:t>Robby Seitz</a:t>
            </a:r>
            <a:br>
              <a:rPr lang="en-US" sz="2000" dirty="0" smtClean="0">
                <a:solidFill>
                  <a:schemeClr val="bg2"/>
                </a:solidFill>
              </a:rPr>
            </a:br>
            <a:r>
              <a:rPr lang="en-US" sz="2000" dirty="0" smtClean="0">
                <a:solidFill>
                  <a:schemeClr val="bg2"/>
                </a:solidFill>
              </a:rPr>
              <a:t>121 Powers Hall</a:t>
            </a:r>
            <a:br>
              <a:rPr lang="en-US" sz="2000" dirty="0" smtClean="0">
                <a:solidFill>
                  <a:schemeClr val="bg2"/>
                </a:solidFill>
              </a:rPr>
            </a:br>
            <a:r>
              <a:rPr lang="en-US" sz="2000" dirty="0" err="1" smtClean="0">
                <a:solidFill>
                  <a:schemeClr val="bg2"/>
                </a:solidFill>
              </a:rPr>
              <a:t>rseitz@olemiss.edu</a:t>
            </a:r>
            <a:r>
              <a:rPr lang="en-US" sz="2000" dirty="0" smtClean="0">
                <a:solidFill>
                  <a:schemeClr val="bg2"/>
                </a:solidFill>
              </a:rPr>
              <a:t/>
            </a:r>
            <a:br>
              <a:rPr lang="en-US" sz="2000" dirty="0" smtClean="0">
                <a:solidFill>
                  <a:schemeClr val="bg2"/>
                </a:solidFill>
              </a:rPr>
            </a:br>
            <a:r>
              <a:rPr lang="en-US" sz="2000" dirty="0" smtClean="0">
                <a:solidFill>
                  <a:schemeClr val="bg2"/>
                </a:solidFill>
              </a:rPr>
              <a:t>662-915-7822</a:t>
            </a:r>
          </a:p>
        </p:txBody>
      </p:sp>
      <p:sp>
        <p:nvSpPr>
          <p:cNvPr id="3074" name="Rectangle 2"/>
          <p:cNvSpPr>
            <a:spLocks noGrp="1" noChangeArrowheads="1"/>
          </p:cNvSpPr>
          <p:nvPr>
            <p:ph type="title"/>
          </p:nvPr>
        </p:nvSpPr>
        <p:spPr>
          <a:xfrm>
            <a:off x="381000" y="457200"/>
            <a:ext cx="6248400" cy="2438400"/>
          </a:xfrm>
        </p:spPr>
        <p:txBody>
          <a:bodyPr/>
          <a:lstStyle/>
          <a:p>
            <a:pPr algn="ctr"/>
            <a:r>
              <a:rPr lang="en-US" dirty="0" smtClean="0">
                <a:solidFill>
                  <a:srgbClr val="394049"/>
                </a:solidFill>
              </a:rPr>
              <a:t>Advanced Web Design Using </a:t>
            </a:r>
            <a:r>
              <a:rPr lang="en-US" dirty="0" smtClean="0">
                <a:solidFill>
                  <a:srgbClr val="394049"/>
                </a:solidFill>
              </a:rPr>
              <a:t>Dreamweaver</a:t>
            </a:r>
            <a:endParaRPr lang="en-US" dirty="0" smtClean="0">
              <a:solidFill>
                <a:srgbClr val="394049"/>
              </a:solidFill>
            </a:endParaRPr>
          </a:p>
        </p:txBody>
      </p:sp>
      <p:sp>
        <p:nvSpPr>
          <p:cNvPr id="2" name="Rectangle 1"/>
          <p:cNvSpPr/>
          <p:nvPr/>
        </p:nvSpPr>
        <p:spPr>
          <a:xfrm>
            <a:off x="152400" y="4495800"/>
            <a:ext cx="6705600" cy="369332"/>
          </a:xfrm>
          <a:prstGeom prst="rect">
            <a:avLst/>
          </a:prstGeom>
        </p:spPr>
        <p:txBody>
          <a:bodyPr wrap="square">
            <a:spAutoFit/>
          </a:bodyPr>
          <a:lstStyle/>
          <a:p>
            <a:r>
              <a:rPr lang="en-US" dirty="0" smtClean="0">
                <a:solidFill>
                  <a:srgbClr val="CCD1B9"/>
                </a:solidFill>
              </a:rPr>
              <a:t>http</a:t>
            </a:r>
            <a:r>
              <a:rPr lang="en-US" dirty="0">
                <a:solidFill>
                  <a:srgbClr val="CCD1B9"/>
                </a:solidFill>
              </a:rPr>
              <a:t>://www.olemiss.edu/webmaster/</a:t>
            </a:r>
            <a:r>
              <a:rPr lang="en-US" dirty="0" smtClean="0">
                <a:solidFill>
                  <a:srgbClr val="CCD1B9"/>
                </a:solidFill>
              </a:rPr>
              <a:t>seminars.html</a:t>
            </a:r>
            <a:endParaRPr lang="en-US" dirty="0">
              <a:solidFill>
                <a:srgbClr val="CCD1B9"/>
              </a:solidFill>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p:txBody>
          <a:bodyPr>
            <a:normAutofit/>
          </a:bodyPr>
          <a:lstStyle/>
          <a:p>
            <a:pPr marL="609600" indent="-609600" eaLnBrk="1" hangingPunct="1">
              <a:buFontTx/>
              <a:buNone/>
            </a:pPr>
            <a:r>
              <a:rPr lang="en-US" dirty="0" smtClean="0"/>
              <a:t>Multiple identifiers can use the same style.</a:t>
            </a:r>
          </a:p>
          <a:p>
            <a:pPr marL="609600" indent="-609600" eaLnBrk="1" hangingPunct="1">
              <a:buFontTx/>
              <a:buNone/>
            </a:pPr>
            <a:endParaRPr lang="en-US" dirty="0" smtClean="0"/>
          </a:p>
          <a:p>
            <a:pPr marL="609600" indent="-609600"/>
            <a:r>
              <a:rPr lang="en-US" dirty="0" err="1" smtClean="0">
                <a:solidFill>
                  <a:srgbClr val="BF974D"/>
                </a:solidFill>
              </a:rPr>
              <a:t>p.first</a:t>
            </a:r>
            <a:r>
              <a:rPr lang="en-US" dirty="0" smtClean="0">
                <a:solidFill>
                  <a:srgbClr val="BF974D"/>
                </a:solidFill>
              </a:rPr>
              <a:t>, </a:t>
            </a:r>
            <a:r>
              <a:rPr lang="en-US" dirty="0" err="1" smtClean="0">
                <a:solidFill>
                  <a:srgbClr val="BF974D"/>
                </a:solidFill>
              </a:rPr>
              <a:t>p.second</a:t>
            </a:r>
            <a:r>
              <a:rPr lang="en-US" dirty="0" smtClean="0">
                <a:solidFill>
                  <a:srgbClr val="BF974D"/>
                </a:solidFill>
              </a:rPr>
              <a:t>, </a:t>
            </a:r>
            <a:r>
              <a:rPr lang="en-US" dirty="0" err="1" smtClean="0">
                <a:solidFill>
                  <a:srgbClr val="BF974D"/>
                </a:solidFill>
              </a:rPr>
              <a:t>p.third</a:t>
            </a:r>
            <a:r>
              <a:rPr lang="en-US" dirty="0" smtClean="0">
                <a:solidFill>
                  <a:srgbClr val="BF974D"/>
                </a:solidFill>
              </a:rPr>
              <a:t> {font-weight: bold;}</a:t>
            </a:r>
            <a:br>
              <a:rPr lang="en-US" dirty="0" smtClean="0">
                <a:solidFill>
                  <a:srgbClr val="BF974D"/>
                </a:solidFill>
              </a:rPr>
            </a:br>
            <a:r>
              <a:rPr lang="en-US" dirty="0" smtClean="0"/>
              <a:t>Any paragraphs with class="first", "second" or "third" will be bold.</a:t>
            </a:r>
          </a:p>
          <a:p>
            <a:pPr marL="609600" indent="-609600"/>
            <a:endParaRPr lang="en-US" dirty="0" smtClean="0"/>
          </a:p>
          <a:p>
            <a:pPr marL="609600" indent="-609600"/>
            <a:r>
              <a:rPr lang="en-US" dirty="0" smtClean="0">
                <a:solidFill>
                  <a:srgbClr val="BF974D"/>
                </a:solidFill>
              </a:rPr>
              <a:t>table, td {border: 1px solid black;}</a:t>
            </a:r>
            <a:br>
              <a:rPr lang="en-US" dirty="0" smtClean="0">
                <a:solidFill>
                  <a:srgbClr val="BF974D"/>
                </a:solidFill>
              </a:rPr>
            </a:br>
            <a:r>
              <a:rPr lang="en-US" dirty="0" smtClean="0"/>
              <a:t>Every table and every table data cell will have black solid border 1 pixel wide.</a:t>
            </a:r>
          </a:p>
          <a:p>
            <a:pPr marL="609600" indent="-609600"/>
            <a:endParaRPr lang="en-US" dirty="0" smtClean="0"/>
          </a:p>
          <a:p>
            <a:pPr marL="609600" indent="-609600"/>
            <a:endParaRPr lang="en-US" dirty="0" smtClean="0"/>
          </a:p>
          <a:p>
            <a:pPr marL="609600" indent="-609600"/>
            <a:endParaRPr lang="en-US" dirty="0" smtClean="0"/>
          </a:p>
        </p:txBody>
      </p:sp>
      <p:sp>
        <p:nvSpPr>
          <p:cNvPr id="9218" name="Rectangle 2"/>
          <p:cNvSpPr>
            <a:spLocks noGrp="1" noChangeArrowheads="1"/>
          </p:cNvSpPr>
          <p:nvPr>
            <p:ph type="title"/>
          </p:nvPr>
        </p:nvSpPr>
        <p:spPr/>
        <p:txBody>
          <a:bodyPr/>
          <a:lstStyle/>
          <a:p>
            <a:pPr eaLnBrk="1" hangingPunct="1"/>
            <a:r>
              <a:rPr lang="en-US" smtClean="0"/>
              <a:t>Cascading Style Sheets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0"/>
            <a:ext cx="8229600" cy="5334000"/>
          </a:xfrm>
        </p:spPr>
        <p:txBody>
          <a:bodyPr>
            <a:normAutofit/>
          </a:bodyPr>
          <a:lstStyle/>
          <a:p>
            <a:r>
              <a:rPr lang="en-US" dirty="0" smtClean="0"/>
              <a:t>What content is generated automatically?</a:t>
            </a:r>
          </a:p>
          <a:p>
            <a:pPr lvl="1"/>
            <a:r>
              <a:rPr lang="en-US" sz="2400" dirty="0" smtClean="0"/>
              <a:t>Calendar events</a:t>
            </a:r>
          </a:p>
          <a:p>
            <a:pPr lvl="1"/>
            <a:r>
              <a:rPr lang="en-US" sz="2400" dirty="0" smtClean="0"/>
              <a:t>System-generated dates</a:t>
            </a:r>
          </a:p>
          <a:p>
            <a:pPr lvl="1"/>
            <a:r>
              <a:rPr lang="en-US" sz="2400" dirty="0" smtClean="0"/>
              <a:t>Anything requiring programming</a:t>
            </a:r>
          </a:p>
          <a:p>
            <a:endParaRPr lang="en-US" dirty="0" smtClean="0"/>
          </a:p>
          <a:p>
            <a:r>
              <a:rPr lang="en-US" dirty="0" smtClean="0"/>
              <a:t>Which parts of the page will appear on other pages? Create separate files for those parts and include them back into their locations.  This allows you to make updates in only one place that impacts the entire site.</a:t>
            </a:r>
            <a:br>
              <a:rPr lang="en-US" dirty="0" smtClean="0"/>
            </a:br>
            <a:r>
              <a:rPr lang="en-US" dirty="0" smtClean="0">
                <a:solidFill>
                  <a:schemeClr val="accent2">
                    <a:lumMod val="60000"/>
                    <a:lumOff val="40000"/>
                  </a:schemeClr>
                </a:solidFill>
              </a:rPr>
              <a:t>&lt;!--#include virtual=“myfile.htm”</a:t>
            </a:r>
            <a:r>
              <a:rPr lang="en-US" dirty="0" smtClean="0">
                <a:solidFill>
                  <a:schemeClr val="accent2">
                    <a:lumMod val="60000"/>
                    <a:lumOff val="40000"/>
                  </a:schemeClr>
                </a:solidFill>
                <a:sym typeface="Wingdings" pitchFamily="2" charset="2"/>
              </a:rPr>
              <a:t>--&gt;</a:t>
            </a:r>
            <a:endParaRPr lang="en-US" dirty="0" smtClean="0">
              <a:solidFill>
                <a:schemeClr val="accent2">
                  <a:lumMod val="60000"/>
                  <a:lumOff val="40000"/>
                </a:schemeClr>
              </a:solidFill>
            </a:endParaRPr>
          </a:p>
        </p:txBody>
      </p:sp>
      <p:sp>
        <p:nvSpPr>
          <p:cNvPr id="2" name="Title 1"/>
          <p:cNvSpPr>
            <a:spLocks noGrp="1"/>
          </p:cNvSpPr>
          <p:nvPr>
            <p:ph type="title"/>
          </p:nvPr>
        </p:nvSpPr>
        <p:spPr/>
        <p:txBody>
          <a:bodyPr>
            <a:normAutofit/>
          </a:bodyPr>
          <a:lstStyle/>
          <a:p>
            <a:r>
              <a:rPr lang="en-US" dirty="0" smtClean="0"/>
              <a:t>Dynamic &amp; Reusable Content</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457200" y="1524000"/>
            <a:ext cx="3886200" cy="4572000"/>
          </a:xfrm>
        </p:spPr>
        <p:txBody>
          <a:bodyPr>
            <a:normAutofit fontScale="92500" lnSpcReduction="10000"/>
          </a:bodyPr>
          <a:lstStyle/>
          <a:p>
            <a:pPr eaLnBrk="1" hangingPunct="1"/>
            <a:r>
              <a:rPr lang="en-US" sz="2800" dirty="0" smtClean="0"/>
              <a:t>Identify recurring parts</a:t>
            </a:r>
          </a:p>
          <a:p>
            <a:pPr lvl="1" eaLnBrk="1" hangingPunct="1"/>
            <a:r>
              <a:rPr lang="en-US" sz="2400" dirty="0" smtClean="0">
                <a:solidFill>
                  <a:srgbClr val="C00000"/>
                </a:solidFill>
              </a:rPr>
              <a:t>Header</a:t>
            </a:r>
          </a:p>
          <a:p>
            <a:pPr lvl="1" eaLnBrk="1" hangingPunct="1"/>
            <a:r>
              <a:rPr lang="en-US" sz="2400" dirty="0" smtClean="0">
                <a:solidFill>
                  <a:srgbClr val="92D050"/>
                </a:solidFill>
              </a:rPr>
              <a:t>Navigation</a:t>
            </a:r>
          </a:p>
          <a:p>
            <a:pPr lvl="1" eaLnBrk="1" hangingPunct="1"/>
            <a:r>
              <a:rPr lang="en-US" sz="2400" dirty="0" smtClean="0">
                <a:solidFill>
                  <a:srgbClr val="00B0F0"/>
                </a:solidFill>
              </a:rPr>
              <a:t>Footer</a:t>
            </a:r>
          </a:p>
          <a:p>
            <a:pPr lvl="1" eaLnBrk="1" hangingPunct="1"/>
            <a:r>
              <a:rPr lang="en-US" sz="2400" dirty="0" err="1" smtClean="0"/>
              <a:t>Stylesheet</a:t>
            </a:r>
            <a:endParaRPr lang="en-US" sz="2400" dirty="0" smtClean="0"/>
          </a:p>
          <a:p>
            <a:pPr lvl="1" eaLnBrk="1" hangingPunct="1"/>
            <a:r>
              <a:rPr lang="en-US" sz="2400" dirty="0" err="1" smtClean="0"/>
              <a:t>Javascript</a:t>
            </a:r>
            <a:endParaRPr lang="en-US" sz="2400" dirty="0" smtClean="0"/>
          </a:p>
          <a:p>
            <a:endParaRPr lang="en-US" dirty="0" smtClean="0"/>
          </a:p>
          <a:p>
            <a:r>
              <a:rPr lang="en-US" dirty="0" smtClean="0"/>
              <a:t>Identify dynamic content</a:t>
            </a:r>
          </a:p>
          <a:p>
            <a:pPr lvl="1"/>
            <a:r>
              <a:rPr lang="en-US" sz="2400" dirty="0" smtClean="0">
                <a:solidFill>
                  <a:srgbClr val="FFC000"/>
                </a:solidFill>
              </a:rPr>
              <a:t>Calendar events listing</a:t>
            </a:r>
          </a:p>
          <a:p>
            <a:pPr lvl="1"/>
            <a:r>
              <a:rPr lang="en-US" sz="2400" dirty="0" smtClean="0">
                <a:solidFill>
                  <a:srgbClr val="FFC000"/>
                </a:solidFill>
              </a:rPr>
              <a:t>Date of last modification</a:t>
            </a:r>
          </a:p>
          <a:p>
            <a:pPr lvl="1"/>
            <a:endParaRPr lang="en-US" sz="2400" dirty="0" smtClean="0"/>
          </a:p>
          <a:p>
            <a:endParaRPr lang="en-US" dirty="0" smtClean="0"/>
          </a:p>
          <a:p>
            <a:pPr lvl="1" eaLnBrk="1" hangingPunct="1"/>
            <a:endParaRPr lang="en-US" dirty="0" smtClean="0"/>
          </a:p>
        </p:txBody>
      </p:sp>
      <p:sp>
        <p:nvSpPr>
          <p:cNvPr id="11266" name="Rectangle 2"/>
          <p:cNvSpPr>
            <a:spLocks noGrp="1" noChangeArrowheads="1"/>
          </p:cNvSpPr>
          <p:nvPr>
            <p:ph type="title"/>
          </p:nvPr>
        </p:nvSpPr>
        <p:spPr/>
        <p:txBody>
          <a:bodyPr/>
          <a:lstStyle/>
          <a:p>
            <a:pPr eaLnBrk="1" hangingPunct="1"/>
            <a:r>
              <a:rPr lang="en-US" smtClean="0"/>
              <a:t>Deconstructing the page</a:t>
            </a:r>
          </a:p>
        </p:txBody>
      </p:sp>
      <p:sp>
        <p:nvSpPr>
          <p:cNvPr id="11270" name="TextBox 16"/>
          <p:cNvSpPr txBox="1">
            <a:spLocks noChangeArrowheads="1"/>
          </p:cNvSpPr>
          <p:nvPr/>
        </p:nvSpPr>
        <p:spPr bwMode="auto">
          <a:xfrm>
            <a:off x="5805488" y="6550025"/>
            <a:ext cx="3338512" cy="307975"/>
          </a:xfrm>
          <a:prstGeom prst="rect">
            <a:avLst/>
          </a:prstGeom>
          <a:noFill/>
          <a:ln w="9525">
            <a:noFill/>
            <a:miter lim="800000"/>
            <a:headEnd/>
            <a:tailEnd/>
          </a:ln>
        </p:spPr>
        <p:txBody>
          <a:bodyPr wrap="none">
            <a:spAutoFit/>
          </a:bodyPr>
          <a:lstStyle/>
          <a:p>
            <a:r>
              <a:rPr lang="en-US" sz="1400" dirty="0">
                <a:hlinkClick r:id="rId3"/>
              </a:rPr>
              <a:t>www.olemiss.edu/working/maildemo/</a:t>
            </a:r>
            <a:r>
              <a:rPr lang="en-US" sz="1400" dirty="0"/>
              <a:t> </a:t>
            </a:r>
          </a:p>
        </p:txBody>
      </p:sp>
      <p:grpSp>
        <p:nvGrpSpPr>
          <p:cNvPr id="2" name="Group 13"/>
          <p:cNvGrpSpPr/>
          <p:nvPr/>
        </p:nvGrpSpPr>
        <p:grpSpPr>
          <a:xfrm>
            <a:off x="3886200" y="1981200"/>
            <a:ext cx="5140036" cy="3200400"/>
            <a:chOff x="5105400" y="1371600"/>
            <a:chExt cx="4038600" cy="2514600"/>
          </a:xfrm>
        </p:grpSpPr>
        <p:pic>
          <p:nvPicPr>
            <p:cNvPr id="11282" name="Picture 18"/>
            <p:cNvPicPr>
              <a:picLocks noChangeAspect="1" noChangeArrowheads="1"/>
            </p:cNvPicPr>
            <p:nvPr/>
          </p:nvPicPr>
          <p:blipFill>
            <a:blip r:embed="rId4" cstate="print"/>
            <a:srcRect/>
            <a:stretch>
              <a:fillRect/>
            </a:stretch>
          </p:blipFill>
          <p:spPr bwMode="auto">
            <a:xfrm>
              <a:off x="5126924" y="1371600"/>
              <a:ext cx="4017076" cy="2462212"/>
            </a:xfrm>
            <a:prstGeom prst="rect">
              <a:avLst/>
            </a:prstGeom>
            <a:noFill/>
            <a:ln w="9525">
              <a:noFill/>
              <a:miter lim="800000"/>
              <a:headEnd/>
              <a:tailEnd/>
            </a:ln>
          </p:spPr>
        </p:pic>
        <p:sp>
          <p:nvSpPr>
            <p:cNvPr id="8" name="Rounded Rectangle 7"/>
            <p:cNvSpPr/>
            <p:nvPr/>
          </p:nvSpPr>
          <p:spPr>
            <a:xfrm>
              <a:off x="5181600" y="1611086"/>
              <a:ext cx="3962400" cy="457200"/>
            </a:xfrm>
            <a:prstGeom prst="roundRect">
              <a:avLst/>
            </a:prstGeom>
            <a:noFill/>
            <a:ln w="76200">
              <a:solidFill>
                <a:srgbClr val="C0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ounded Rectangle 9"/>
            <p:cNvSpPr/>
            <p:nvPr/>
          </p:nvSpPr>
          <p:spPr>
            <a:xfrm>
              <a:off x="5181600" y="2057400"/>
              <a:ext cx="1066800" cy="1066800"/>
            </a:xfrm>
            <a:prstGeom prst="roundRect">
              <a:avLst/>
            </a:prstGeom>
            <a:noFill/>
            <a:ln w="76200">
              <a:solidFill>
                <a:srgbClr val="92D05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5105400" y="3505200"/>
              <a:ext cx="4038600" cy="304800"/>
            </a:xfrm>
            <a:prstGeom prst="roundRect">
              <a:avLst/>
            </a:prstGeom>
            <a:noFill/>
            <a:ln w="76200">
              <a:solidFill>
                <a:srgbClr val="00B0F0"/>
              </a:solid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p:nvSpPr>
          <p:spPr>
            <a:xfrm>
              <a:off x="7924800" y="3581400"/>
              <a:ext cx="1219200" cy="304800"/>
            </a:xfrm>
            <a:prstGeom prst="roundRect">
              <a:avLst/>
            </a:prstGeom>
            <a:noFill/>
            <a:ln w="76200">
              <a:solidFill>
                <a:srgbClr val="FFC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a:off x="6248400" y="2667000"/>
              <a:ext cx="2438400" cy="609600"/>
            </a:xfrm>
            <a:prstGeom prst="roundRect">
              <a:avLst/>
            </a:prstGeom>
            <a:noFill/>
            <a:ln w="76200">
              <a:solidFill>
                <a:srgbClr val="FFC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457200" y="1600200"/>
            <a:ext cx="4419600" cy="5257800"/>
          </a:xfrm>
        </p:spPr>
        <p:txBody>
          <a:bodyPr>
            <a:normAutofit/>
          </a:bodyPr>
          <a:lstStyle/>
          <a:p>
            <a:pPr marL="514350" indent="-514350" eaLnBrk="1" hangingPunct="1">
              <a:lnSpc>
                <a:spcPct val="90000"/>
              </a:lnSpc>
              <a:buFont typeface="Arial Black" pitchFamily="34" charset="0"/>
              <a:buAutoNum type="arabicPeriod"/>
            </a:pPr>
            <a:r>
              <a:rPr lang="en-US" dirty="0" smtClean="0"/>
              <a:t>Define your site:</a:t>
            </a:r>
          </a:p>
          <a:p>
            <a:pPr lvl="1" eaLnBrk="1" hangingPunct="1">
              <a:lnSpc>
                <a:spcPct val="90000"/>
              </a:lnSpc>
            </a:pPr>
            <a:r>
              <a:rPr lang="en-US" dirty="0" smtClean="0"/>
              <a:t>Site / New Site</a:t>
            </a:r>
          </a:p>
          <a:p>
            <a:pPr lvl="1" eaLnBrk="1" hangingPunct="1">
              <a:lnSpc>
                <a:spcPct val="90000"/>
              </a:lnSpc>
            </a:pPr>
            <a:r>
              <a:rPr lang="en-US" dirty="0" smtClean="0"/>
              <a:t>Select Advanced Tab</a:t>
            </a:r>
          </a:p>
          <a:p>
            <a:pPr lvl="1" eaLnBrk="1" hangingPunct="1">
              <a:lnSpc>
                <a:spcPct val="90000"/>
              </a:lnSpc>
            </a:pPr>
            <a:r>
              <a:rPr lang="en-US" dirty="0" smtClean="0"/>
              <a:t>Local Info…</a:t>
            </a:r>
          </a:p>
          <a:p>
            <a:pPr lvl="2" eaLnBrk="1" hangingPunct="1">
              <a:lnSpc>
                <a:spcPct val="90000"/>
              </a:lnSpc>
            </a:pPr>
            <a:r>
              <a:rPr lang="en-US" dirty="0" smtClean="0"/>
              <a:t>Site name: </a:t>
            </a:r>
            <a:r>
              <a:rPr lang="en-US" i="1" dirty="0" smtClean="0"/>
              <a:t>your name</a:t>
            </a:r>
          </a:p>
          <a:p>
            <a:pPr lvl="2" eaLnBrk="1" hangingPunct="1">
              <a:lnSpc>
                <a:spcPct val="90000"/>
              </a:lnSpc>
            </a:pPr>
            <a:r>
              <a:rPr lang="en-US" dirty="0" smtClean="0"/>
              <a:t>Local root folder: </a:t>
            </a:r>
            <a:br>
              <a:rPr lang="en-US" dirty="0" smtClean="0"/>
            </a:br>
            <a:r>
              <a:rPr lang="en-US" dirty="0" smtClean="0"/>
              <a:t>…/Documents/</a:t>
            </a:r>
            <a:r>
              <a:rPr lang="en-US" i="1" dirty="0" err="1" smtClean="0"/>
              <a:t>yourname</a:t>
            </a:r>
            <a:endParaRPr lang="en-US" i="1" dirty="0" smtClean="0"/>
          </a:p>
          <a:p>
            <a:pPr lvl="1" eaLnBrk="1" hangingPunct="1">
              <a:lnSpc>
                <a:spcPct val="90000"/>
              </a:lnSpc>
            </a:pPr>
            <a:endParaRPr lang="en-US" dirty="0" smtClean="0"/>
          </a:p>
          <a:p>
            <a:pPr lvl="1" eaLnBrk="1" hangingPunct="1">
              <a:lnSpc>
                <a:spcPct val="90000"/>
              </a:lnSpc>
            </a:pPr>
            <a:r>
              <a:rPr lang="en-US" dirty="0" smtClean="0"/>
              <a:t>Remote Info…</a:t>
            </a:r>
          </a:p>
          <a:p>
            <a:pPr lvl="2" eaLnBrk="1" hangingPunct="1">
              <a:lnSpc>
                <a:spcPct val="90000"/>
              </a:lnSpc>
            </a:pPr>
            <a:r>
              <a:rPr lang="en-US" dirty="0" smtClean="0"/>
              <a:t>Access: FTP</a:t>
            </a:r>
          </a:p>
          <a:p>
            <a:pPr lvl="2" eaLnBrk="1" hangingPunct="1">
              <a:lnSpc>
                <a:spcPct val="90000"/>
              </a:lnSpc>
            </a:pPr>
            <a:r>
              <a:rPr lang="en-US" dirty="0" smtClean="0"/>
              <a:t>FTP host: cedar.olemiss.edu</a:t>
            </a:r>
          </a:p>
          <a:p>
            <a:pPr lvl="2" eaLnBrk="1" hangingPunct="1">
              <a:lnSpc>
                <a:spcPct val="90000"/>
              </a:lnSpc>
            </a:pPr>
            <a:r>
              <a:rPr lang="en-US" dirty="0" smtClean="0"/>
              <a:t>Host directory: working</a:t>
            </a:r>
          </a:p>
          <a:p>
            <a:pPr lvl="2" eaLnBrk="1" hangingPunct="1">
              <a:lnSpc>
                <a:spcPct val="90000"/>
              </a:lnSpc>
            </a:pPr>
            <a:r>
              <a:rPr lang="en-US" dirty="0" smtClean="0"/>
              <a:t>Login: </a:t>
            </a:r>
            <a:r>
              <a:rPr lang="en-US" dirty="0" err="1" smtClean="0"/>
              <a:t>maildemo</a:t>
            </a:r>
            <a:endParaRPr lang="en-US" dirty="0" smtClean="0"/>
          </a:p>
          <a:p>
            <a:pPr lvl="2" eaLnBrk="1" hangingPunct="1">
              <a:lnSpc>
                <a:spcPct val="90000"/>
              </a:lnSpc>
            </a:pPr>
            <a:r>
              <a:rPr lang="en-US" dirty="0" smtClean="0"/>
              <a:t>Password: ********</a:t>
            </a:r>
          </a:p>
          <a:p>
            <a:pPr lvl="2" eaLnBrk="1" hangingPunct="1">
              <a:lnSpc>
                <a:spcPct val="90000"/>
              </a:lnSpc>
            </a:pPr>
            <a:r>
              <a:rPr lang="en-US" dirty="0" smtClean="0"/>
              <a:t>Use Secure FTP (SFTP): Checked</a:t>
            </a:r>
          </a:p>
        </p:txBody>
      </p:sp>
      <p:sp>
        <p:nvSpPr>
          <p:cNvPr id="12290" name="Rectangle 2"/>
          <p:cNvSpPr>
            <a:spLocks noGrp="1" noChangeArrowheads="1"/>
          </p:cNvSpPr>
          <p:nvPr>
            <p:ph type="title"/>
          </p:nvPr>
        </p:nvSpPr>
        <p:spPr/>
        <p:txBody>
          <a:bodyPr/>
          <a:lstStyle/>
          <a:p>
            <a:pPr eaLnBrk="1" hangingPunct="1"/>
            <a:r>
              <a:rPr lang="en-US" smtClean="0"/>
              <a:t>Start Your Dreamweavers!</a:t>
            </a:r>
          </a:p>
        </p:txBody>
      </p:sp>
      <p:pic>
        <p:nvPicPr>
          <p:cNvPr id="1028" name="Picture 4"/>
          <p:cNvPicPr>
            <a:picLocks noChangeAspect="1" noChangeArrowheads="1"/>
          </p:cNvPicPr>
          <p:nvPr/>
        </p:nvPicPr>
        <p:blipFill>
          <a:blip r:embed="rId3" cstate="print"/>
          <a:srcRect/>
          <a:stretch>
            <a:fillRect/>
          </a:stretch>
        </p:blipFill>
        <p:spPr bwMode="auto">
          <a:xfrm>
            <a:off x="4876800" y="4095750"/>
            <a:ext cx="4095750" cy="2457450"/>
          </a:xfrm>
          <a:prstGeom prst="rect">
            <a:avLst/>
          </a:prstGeom>
          <a:noFill/>
          <a:ln w="9525">
            <a:noFill/>
            <a:miter lim="800000"/>
            <a:headEnd/>
            <a:tailEnd/>
          </a:ln>
        </p:spPr>
      </p:pic>
      <p:pic>
        <p:nvPicPr>
          <p:cNvPr id="1029" name="Picture 5"/>
          <p:cNvPicPr>
            <a:picLocks noChangeAspect="1" noChangeArrowheads="1"/>
          </p:cNvPicPr>
          <p:nvPr/>
        </p:nvPicPr>
        <p:blipFill>
          <a:blip r:embed="rId4" cstate="print"/>
          <a:srcRect/>
          <a:stretch>
            <a:fillRect/>
          </a:stretch>
        </p:blipFill>
        <p:spPr bwMode="auto">
          <a:xfrm>
            <a:off x="4876800" y="1676400"/>
            <a:ext cx="4095750" cy="1291203"/>
          </a:xfrm>
          <a:prstGeom prst="rect">
            <a:avLst/>
          </a:prstGeom>
          <a:noFill/>
          <a:ln w="9525">
            <a:noFill/>
            <a:miter lim="800000"/>
            <a:headEnd/>
            <a:tailEnd/>
          </a:ln>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p:txBody>
          <a:bodyPr>
            <a:normAutofit/>
          </a:bodyPr>
          <a:lstStyle/>
          <a:p>
            <a:pPr marL="514350" indent="-514350" eaLnBrk="1" hangingPunct="1">
              <a:buFont typeface="Arial Black" pitchFamily="34" charset="0"/>
              <a:buAutoNum type="arabicPeriod" startAt="2"/>
            </a:pPr>
            <a:r>
              <a:rPr lang="en-US" dirty="0" smtClean="0"/>
              <a:t>Edit </a:t>
            </a:r>
            <a:r>
              <a:rPr lang="en-US" dirty="0" smtClean="0">
                <a:sym typeface="Wingdings" pitchFamily="2" charset="2"/>
              </a:rPr>
              <a:t> </a:t>
            </a:r>
            <a:r>
              <a:rPr lang="en-US" dirty="0" smtClean="0"/>
              <a:t>Preferences </a:t>
            </a:r>
            <a:r>
              <a:rPr lang="en-US" dirty="0" smtClean="0">
                <a:sym typeface="Wingdings" pitchFamily="2" charset="2"/>
              </a:rPr>
              <a:t> Code Format</a:t>
            </a:r>
            <a:br>
              <a:rPr lang="en-US" dirty="0" smtClean="0">
                <a:sym typeface="Wingdings" pitchFamily="2" charset="2"/>
              </a:rPr>
            </a:br>
            <a:r>
              <a:rPr lang="en-US" dirty="0" smtClean="0">
                <a:sym typeface="Wingdings" pitchFamily="2" charset="2"/>
              </a:rPr>
              <a:t>Line break type: LF (Unix)</a:t>
            </a:r>
            <a:endParaRPr lang="en-US" dirty="0" smtClean="0"/>
          </a:p>
          <a:p>
            <a:pPr marL="514350" indent="-514350">
              <a:buFont typeface="Arial Black" pitchFamily="34" charset="0"/>
              <a:buAutoNum type="arabicPeriod" startAt="2"/>
            </a:pPr>
            <a:endParaRPr lang="en-US" sz="1100" dirty="0" smtClean="0"/>
          </a:p>
          <a:p>
            <a:pPr marL="514350" indent="-514350" eaLnBrk="1" hangingPunct="1">
              <a:buFont typeface="Arial Black" pitchFamily="34" charset="0"/>
              <a:buAutoNum type="arabicPeriod" startAt="2"/>
            </a:pPr>
            <a:r>
              <a:rPr lang="en-US" dirty="0" smtClean="0"/>
              <a:t>View Remote Files</a:t>
            </a:r>
          </a:p>
          <a:p>
            <a:pPr marL="514350" indent="-514350" eaLnBrk="1" hangingPunct="1">
              <a:buFont typeface="Arial Black" pitchFamily="34" charset="0"/>
              <a:buAutoNum type="arabicPeriod" startAt="2"/>
            </a:pPr>
            <a:endParaRPr lang="en-US" sz="1000" dirty="0" smtClean="0"/>
          </a:p>
          <a:p>
            <a:pPr marL="514350" indent="-514350" eaLnBrk="1" hangingPunct="1">
              <a:buFont typeface="Arial Black" pitchFamily="34" charset="0"/>
              <a:buAutoNum type="arabicPeriod" startAt="2"/>
            </a:pPr>
            <a:r>
              <a:rPr lang="en-US" dirty="0" smtClean="0"/>
              <a:t>Download the index.html file from the server</a:t>
            </a:r>
          </a:p>
          <a:p>
            <a:pPr marL="514350" indent="-514350" eaLnBrk="1" hangingPunct="1">
              <a:buFont typeface="Arial Black" pitchFamily="34" charset="0"/>
              <a:buAutoNum type="arabicPeriod" startAt="2"/>
            </a:pPr>
            <a:endParaRPr lang="en-US" sz="1000" dirty="0" smtClean="0"/>
          </a:p>
          <a:p>
            <a:pPr marL="514350" indent="-514350" eaLnBrk="1" hangingPunct="1">
              <a:buFont typeface="Arial Black" pitchFamily="34" charset="0"/>
              <a:buAutoNum type="arabicPeriod" startAt="2"/>
            </a:pPr>
            <a:r>
              <a:rPr lang="en-US" dirty="0" smtClean="0"/>
              <a:t>View Local Files</a:t>
            </a:r>
          </a:p>
          <a:p>
            <a:pPr marL="514350" indent="-514350" eaLnBrk="1" hangingPunct="1">
              <a:buFont typeface="Arial Black" pitchFamily="34" charset="0"/>
              <a:buAutoNum type="arabicPeriod" startAt="2"/>
            </a:pPr>
            <a:endParaRPr lang="en-US" sz="1000" dirty="0" smtClean="0"/>
          </a:p>
          <a:p>
            <a:pPr marL="514350" indent="-514350" eaLnBrk="1" hangingPunct="1">
              <a:buFont typeface="Arial Black" pitchFamily="34" charset="0"/>
              <a:buAutoNum type="arabicPeriod" startAt="2"/>
            </a:pPr>
            <a:r>
              <a:rPr lang="en-US" dirty="0" smtClean="0"/>
              <a:t>Change index.html to </a:t>
            </a:r>
            <a:r>
              <a:rPr lang="en-US" i="1" dirty="0" smtClean="0">
                <a:solidFill>
                  <a:srgbClr val="BF974D"/>
                </a:solidFill>
              </a:rPr>
              <a:t>yourname1</a:t>
            </a:r>
            <a:r>
              <a:rPr lang="en-US" dirty="0" smtClean="0"/>
              <a:t>.html</a:t>
            </a:r>
          </a:p>
          <a:p>
            <a:pPr marL="514350" indent="-514350" eaLnBrk="1" hangingPunct="1">
              <a:buFont typeface="Arial Black" pitchFamily="34" charset="0"/>
              <a:buAutoNum type="arabicPeriod" startAt="2"/>
            </a:pPr>
            <a:endParaRPr lang="en-US" sz="1000" dirty="0" smtClean="0"/>
          </a:p>
          <a:p>
            <a:pPr marL="514350" indent="-514350" eaLnBrk="1" hangingPunct="1">
              <a:buFont typeface="Arial Black" pitchFamily="34" charset="0"/>
              <a:buAutoNum type="arabicPeriod" startAt="2"/>
            </a:pPr>
            <a:r>
              <a:rPr lang="en-US" dirty="0" smtClean="0"/>
              <a:t>Upload new file name to server</a:t>
            </a:r>
          </a:p>
          <a:p>
            <a:pPr marL="514350" indent="-514350" eaLnBrk="1" hangingPunct="1">
              <a:buFont typeface="Arial Black" pitchFamily="34" charset="0"/>
              <a:buAutoNum type="arabicPeriod" startAt="2"/>
            </a:pPr>
            <a:endParaRPr lang="en-US" sz="1000" dirty="0" smtClean="0"/>
          </a:p>
          <a:p>
            <a:pPr marL="514350" indent="-514350" eaLnBrk="1" hangingPunct="1">
              <a:buFont typeface="Arial Black" pitchFamily="34" charset="0"/>
              <a:buAutoNum type="arabicPeriod" startAt="2"/>
            </a:pPr>
            <a:r>
              <a:rPr lang="en-US" dirty="0" smtClean="0"/>
              <a:t>View in browser at </a:t>
            </a:r>
            <a:r>
              <a:rPr lang="en-US" sz="2000" dirty="0" smtClean="0"/>
              <a:t>www.olemiss.edu/working/maildemo/</a:t>
            </a:r>
            <a:r>
              <a:rPr lang="en-US" sz="2000" i="1" dirty="0" smtClean="0">
                <a:solidFill>
                  <a:srgbClr val="BF974D"/>
                </a:solidFill>
              </a:rPr>
              <a:t>yourname1</a:t>
            </a:r>
            <a:r>
              <a:rPr lang="en-US" sz="2000" dirty="0" smtClean="0"/>
              <a:t>.html</a:t>
            </a:r>
          </a:p>
        </p:txBody>
      </p:sp>
      <p:sp>
        <p:nvSpPr>
          <p:cNvPr id="13314" name="Rectangle 2"/>
          <p:cNvSpPr>
            <a:spLocks noGrp="1" noChangeArrowheads="1"/>
          </p:cNvSpPr>
          <p:nvPr>
            <p:ph type="title"/>
          </p:nvPr>
        </p:nvSpPr>
        <p:spPr/>
        <p:txBody>
          <a:bodyPr/>
          <a:lstStyle/>
          <a:p>
            <a:pPr eaLnBrk="1" hangingPunct="1"/>
            <a:r>
              <a:rPr lang="en-US" smtClean="0"/>
              <a:t>Define new page name</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cstate="print"/>
          <a:srcRect/>
          <a:stretch>
            <a:fillRect/>
          </a:stretch>
        </p:blipFill>
        <p:spPr bwMode="auto">
          <a:xfrm>
            <a:off x="1371600" y="2667000"/>
            <a:ext cx="6477000" cy="3872914"/>
          </a:xfrm>
          <a:prstGeom prst="rect">
            <a:avLst/>
          </a:prstGeom>
          <a:noFill/>
          <a:ln w="9525">
            <a:noFill/>
            <a:miter lim="800000"/>
            <a:headEnd/>
            <a:tailEnd/>
          </a:ln>
        </p:spPr>
      </p:pic>
      <p:sp>
        <p:nvSpPr>
          <p:cNvPr id="14339" name="Rectangle 3"/>
          <p:cNvSpPr>
            <a:spLocks noGrp="1" noChangeArrowheads="1"/>
          </p:cNvSpPr>
          <p:nvPr>
            <p:ph idx="1"/>
          </p:nvPr>
        </p:nvSpPr>
        <p:spPr/>
        <p:txBody>
          <a:bodyPr/>
          <a:lstStyle/>
          <a:p>
            <a:pPr marL="514350" indent="-514350" eaLnBrk="1" hangingPunct="1">
              <a:buFont typeface="+mj-lt"/>
              <a:buAutoNum type="arabicPeriod" startAt="9"/>
            </a:pPr>
            <a:r>
              <a:rPr lang="en-US" dirty="0" smtClean="0"/>
              <a:t>Change “by” name and save/upload the page again.</a:t>
            </a:r>
          </a:p>
        </p:txBody>
      </p:sp>
      <p:sp>
        <p:nvSpPr>
          <p:cNvPr id="14338" name="Rectangle 2"/>
          <p:cNvSpPr>
            <a:spLocks noGrp="1" noChangeArrowheads="1"/>
          </p:cNvSpPr>
          <p:nvPr>
            <p:ph type="title"/>
          </p:nvPr>
        </p:nvSpPr>
        <p:spPr/>
        <p:txBody>
          <a:bodyPr/>
          <a:lstStyle/>
          <a:p>
            <a:pPr eaLnBrk="1" hangingPunct="1"/>
            <a:r>
              <a:rPr lang="en-US" smtClean="0"/>
              <a:t>Customize it</a:t>
            </a:r>
          </a:p>
        </p:txBody>
      </p:sp>
      <p:sp>
        <p:nvSpPr>
          <p:cNvPr id="14341" name="Oval 5"/>
          <p:cNvSpPr>
            <a:spLocks noChangeArrowheads="1"/>
          </p:cNvSpPr>
          <p:nvPr/>
        </p:nvSpPr>
        <p:spPr bwMode="auto">
          <a:xfrm>
            <a:off x="6934200" y="6172200"/>
            <a:ext cx="1066800" cy="381000"/>
          </a:xfrm>
          <a:prstGeom prst="ellipse">
            <a:avLst/>
          </a:prstGeom>
          <a:noFill/>
          <a:ln w="57150">
            <a:solidFill>
              <a:schemeClr val="folHlink"/>
            </a:solidFill>
            <a:round/>
            <a:headEnd/>
            <a:tailEnd/>
          </a:ln>
        </p:spPr>
        <p:txBody>
          <a:bodyPr wrap="none" anchor="ctr"/>
          <a:lstStyle/>
          <a:p>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457200" y="1676400"/>
            <a:ext cx="8534400" cy="5181600"/>
          </a:xfrm>
        </p:spPr>
        <p:txBody>
          <a:bodyPr>
            <a:normAutofit fontScale="92500" lnSpcReduction="20000"/>
          </a:bodyPr>
          <a:lstStyle/>
          <a:p>
            <a:pPr marL="742950" indent="-742950" eaLnBrk="1" hangingPunct="1">
              <a:buFont typeface="+mj-lt"/>
              <a:buAutoNum type="arabicPeriod" startAt="10"/>
              <a:defRPr/>
            </a:pPr>
            <a:r>
              <a:rPr lang="en-US" sz="2200" dirty="0" smtClean="0"/>
              <a:t>Consider the left menu hover action</a:t>
            </a:r>
          </a:p>
          <a:p>
            <a:pPr eaLnBrk="1" hangingPunct="1">
              <a:buFontTx/>
              <a:buNone/>
              <a:defRPr/>
            </a:pPr>
            <a:endParaRPr lang="en-US" sz="800" dirty="0" smtClean="0"/>
          </a:p>
          <a:p>
            <a:pPr eaLnBrk="1" hangingPunct="1">
              <a:buFontTx/>
              <a:buNone/>
              <a:defRPr/>
            </a:pPr>
            <a:r>
              <a:rPr lang="en-US" sz="3200" dirty="0" smtClean="0"/>
              <a:t>CSS</a:t>
            </a:r>
          </a:p>
          <a:p>
            <a:pPr eaLnBrk="1" hangingPunct="1">
              <a:buFontTx/>
              <a:buNone/>
              <a:defRPr/>
            </a:pPr>
            <a:r>
              <a:rPr lang="en-US" sz="1600" dirty="0" smtClean="0">
                <a:latin typeface="Courier New" pitchFamily="49" charset="0"/>
                <a:cs typeface="Courier New" pitchFamily="49" charset="0"/>
              </a:rPr>
              <a:t>#</a:t>
            </a:r>
            <a:r>
              <a:rPr lang="en-US" sz="1600" dirty="0" err="1" smtClean="0">
                <a:latin typeface="Courier New" pitchFamily="49" charset="0"/>
                <a:cs typeface="Courier New" pitchFamily="49" charset="0"/>
              </a:rPr>
              <a:t>leftcol</a:t>
            </a:r>
            <a:r>
              <a:rPr lang="en-US" sz="1600" dirty="0" smtClean="0">
                <a:latin typeface="Courier New" pitchFamily="49" charset="0"/>
                <a:cs typeface="Courier New" pitchFamily="49" charset="0"/>
              </a:rPr>
              <a:t> a:hover {</a:t>
            </a:r>
          </a:p>
          <a:p>
            <a:pPr eaLnBrk="1" hangingPunct="1">
              <a:buFontTx/>
              <a:buNone/>
              <a:defRPr/>
            </a:pPr>
            <a:r>
              <a:rPr lang="en-US" sz="1600" dirty="0" smtClean="0">
                <a:latin typeface="Courier New" pitchFamily="49" charset="0"/>
                <a:cs typeface="Courier New" pitchFamily="49" charset="0"/>
              </a:rPr>
              <a:t>	background: #395494;</a:t>
            </a:r>
          </a:p>
          <a:p>
            <a:pPr eaLnBrk="1" hangingPunct="1">
              <a:buFontTx/>
              <a:buNone/>
              <a:defRPr/>
            </a:pPr>
            <a:r>
              <a:rPr lang="en-US" sz="1600" dirty="0" smtClean="0">
                <a:latin typeface="Courier New" pitchFamily="49" charset="0"/>
                <a:cs typeface="Courier New" pitchFamily="49" charset="0"/>
              </a:rPr>
              <a:t>	color: #</a:t>
            </a:r>
            <a:r>
              <a:rPr lang="en-US" sz="1600" dirty="0" err="1" smtClean="0">
                <a:latin typeface="Courier New" pitchFamily="49" charset="0"/>
                <a:cs typeface="Courier New" pitchFamily="49" charset="0"/>
              </a:rPr>
              <a:t>dedede</a:t>
            </a:r>
            <a:r>
              <a:rPr lang="en-US" sz="1600" dirty="0" smtClean="0">
                <a:latin typeface="Courier New" pitchFamily="49" charset="0"/>
                <a:cs typeface="Courier New" pitchFamily="49" charset="0"/>
              </a:rPr>
              <a:t>;</a:t>
            </a:r>
          </a:p>
          <a:p>
            <a:pPr eaLnBrk="1" hangingPunct="1">
              <a:buFontTx/>
              <a:buNone/>
              <a:defRPr/>
            </a:pPr>
            <a:r>
              <a:rPr lang="en-US" sz="1600" dirty="0" smtClean="0">
                <a:latin typeface="Courier New" pitchFamily="49" charset="0"/>
                <a:cs typeface="Courier New" pitchFamily="49" charset="0"/>
              </a:rPr>
              <a:t>}</a:t>
            </a:r>
          </a:p>
          <a:p>
            <a:pPr eaLnBrk="1" hangingPunct="1">
              <a:buFontTx/>
              <a:buNone/>
              <a:defRPr/>
            </a:pPr>
            <a:endParaRPr lang="en-US" sz="1100" dirty="0" smtClean="0">
              <a:latin typeface="Courier New" pitchFamily="49" charset="0"/>
              <a:cs typeface="Courier New" pitchFamily="49" charset="0"/>
            </a:endParaRPr>
          </a:p>
          <a:p>
            <a:pPr eaLnBrk="1" hangingPunct="1">
              <a:buFontTx/>
              <a:buNone/>
              <a:defRPr/>
            </a:pPr>
            <a:r>
              <a:rPr lang="en-US" sz="3200" dirty="0" smtClean="0"/>
              <a:t>HTML</a:t>
            </a:r>
          </a:p>
          <a:p>
            <a:pPr eaLnBrk="1" hangingPunct="1">
              <a:buFontTx/>
              <a:buNone/>
              <a:defRPr/>
            </a:pPr>
            <a:r>
              <a:rPr lang="en-US" sz="1600" dirty="0" smtClean="0">
                <a:latin typeface="Courier New" pitchFamily="49" charset="0"/>
                <a:cs typeface="Courier New" pitchFamily="49" charset="0"/>
              </a:rPr>
              <a:t>&lt;body id=“pg1”&gt;</a:t>
            </a:r>
          </a:p>
          <a:p>
            <a:pPr eaLnBrk="1" hangingPunct="1">
              <a:buFontTx/>
              <a:buNone/>
              <a:defRPr/>
            </a:pPr>
            <a:r>
              <a:rPr lang="en-US" sz="1600" dirty="0" smtClean="0">
                <a:latin typeface="Courier New" pitchFamily="49" charset="0"/>
                <a:cs typeface="Courier New" pitchFamily="49" charset="0"/>
              </a:rPr>
              <a:t>…</a:t>
            </a:r>
          </a:p>
          <a:p>
            <a:pPr>
              <a:buNone/>
              <a:defRPr/>
            </a:pPr>
            <a:r>
              <a:rPr lang="en-US" sz="1600" dirty="0" smtClean="0">
                <a:latin typeface="Courier New" pitchFamily="49" charset="0"/>
                <a:cs typeface="Courier New" pitchFamily="49" charset="0"/>
              </a:rPr>
              <a:t>&lt;div id="</a:t>
            </a:r>
            <a:r>
              <a:rPr lang="en-US" sz="1600" dirty="0" err="1" smtClean="0">
                <a:latin typeface="Courier New" pitchFamily="49" charset="0"/>
                <a:cs typeface="Courier New" pitchFamily="49" charset="0"/>
              </a:rPr>
              <a:t>leftcol</a:t>
            </a:r>
            <a:r>
              <a:rPr lang="en-US" sz="1600" dirty="0" smtClean="0">
                <a:latin typeface="Courier New" pitchFamily="49" charset="0"/>
                <a:cs typeface="Courier New" pitchFamily="49" charset="0"/>
              </a:rPr>
              <a:t>"&gt;</a:t>
            </a:r>
          </a:p>
          <a:p>
            <a:pPr>
              <a:buNone/>
              <a:defRPr/>
            </a:pPr>
            <a:r>
              <a:rPr lang="en-US" sz="1600" dirty="0" smtClean="0">
                <a:latin typeface="Courier New" pitchFamily="49" charset="0"/>
                <a:cs typeface="Courier New" pitchFamily="49" charset="0"/>
              </a:rPr>
              <a:t>	&lt;</a:t>
            </a:r>
            <a:r>
              <a:rPr lang="en-US" sz="1600" dirty="0" err="1" smtClean="0">
                <a:latin typeface="Courier New" pitchFamily="49" charset="0"/>
                <a:cs typeface="Courier New" pitchFamily="49" charset="0"/>
              </a:rPr>
              <a:t>ul</a:t>
            </a:r>
            <a:r>
              <a:rPr lang="en-US" sz="1600" dirty="0" smtClean="0">
                <a:latin typeface="Courier New" pitchFamily="49" charset="0"/>
                <a:cs typeface="Courier New" pitchFamily="49" charset="0"/>
              </a:rPr>
              <a:t> id="navigation"&gt;</a:t>
            </a:r>
          </a:p>
          <a:p>
            <a:pPr>
              <a:buNone/>
              <a:defRPr/>
            </a:pPr>
            <a:r>
              <a:rPr lang="en-US" sz="1600" dirty="0" smtClean="0">
                <a:latin typeface="Courier New" pitchFamily="49" charset="0"/>
                <a:cs typeface="Courier New" pitchFamily="49" charset="0"/>
              </a:rPr>
              <a:t>		&lt;li id="head1"&gt;&lt;a class="</a:t>
            </a:r>
            <a:r>
              <a:rPr lang="en-US" sz="1600" dirty="0" err="1" smtClean="0">
                <a:latin typeface="Courier New" pitchFamily="49" charset="0"/>
                <a:cs typeface="Courier New" pitchFamily="49" charset="0"/>
              </a:rPr>
              <a:t>toplevel</a:t>
            </a:r>
            <a:r>
              <a:rPr lang="en-US" sz="1600" dirty="0" smtClean="0">
                <a:latin typeface="Courier New" pitchFamily="49" charset="0"/>
                <a:cs typeface="Courier New" pitchFamily="49" charset="0"/>
              </a:rPr>
              <a:t>" </a:t>
            </a:r>
            <a:r>
              <a:rPr lang="en-US" sz="1600" dirty="0" err="1" smtClean="0">
                <a:latin typeface="Courier New" pitchFamily="49" charset="0"/>
                <a:cs typeface="Courier New" pitchFamily="49" charset="0"/>
              </a:rPr>
              <a:t>href</a:t>
            </a:r>
            <a:r>
              <a:rPr lang="en-US" sz="1600" dirty="0" smtClean="0">
                <a:latin typeface="Courier New" pitchFamily="49" charset="0"/>
                <a:cs typeface="Courier New" pitchFamily="49" charset="0"/>
              </a:rPr>
              <a:t>="index.html" </a:t>
            </a:r>
            <a:r>
              <a:rPr lang="en-US" sz="1600" dirty="0" smtClean="0">
                <a:latin typeface="Courier New" pitchFamily="49" charset="0"/>
                <a:cs typeface="Courier New" pitchFamily="49" charset="0"/>
              </a:rPr>
              <a:t>			id</a:t>
            </a:r>
            <a:r>
              <a:rPr lang="en-US" sz="1600" dirty="0" smtClean="0">
                <a:latin typeface="Courier New" pitchFamily="49" charset="0"/>
                <a:cs typeface="Courier New" pitchFamily="49" charset="0"/>
              </a:rPr>
              <a:t>="li1"&gt;First Button&lt;/a&gt;&lt;/li&gt;</a:t>
            </a:r>
          </a:p>
          <a:p>
            <a:pPr>
              <a:buNone/>
              <a:defRPr/>
            </a:pPr>
            <a:r>
              <a:rPr lang="en-US" sz="1600" dirty="0" smtClean="0">
                <a:latin typeface="Courier New" pitchFamily="49" charset="0"/>
                <a:cs typeface="Courier New" pitchFamily="49" charset="0"/>
              </a:rPr>
              <a:t>		&lt;li id="head2"&gt;&lt;a class="</a:t>
            </a:r>
            <a:r>
              <a:rPr lang="en-US" sz="1600" dirty="0" err="1" smtClean="0">
                <a:latin typeface="Courier New" pitchFamily="49" charset="0"/>
                <a:cs typeface="Courier New" pitchFamily="49" charset="0"/>
              </a:rPr>
              <a:t>toplevel</a:t>
            </a:r>
            <a:r>
              <a:rPr lang="en-US" sz="1600" dirty="0" smtClean="0">
                <a:latin typeface="Courier New" pitchFamily="49" charset="0"/>
                <a:cs typeface="Courier New" pitchFamily="49" charset="0"/>
              </a:rPr>
              <a:t>" </a:t>
            </a:r>
            <a:r>
              <a:rPr lang="en-US" sz="1600" dirty="0" err="1" smtClean="0">
                <a:latin typeface="Courier New" pitchFamily="49" charset="0"/>
                <a:cs typeface="Courier New" pitchFamily="49" charset="0"/>
              </a:rPr>
              <a:t>href</a:t>
            </a:r>
            <a:r>
              <a:rPr lang="en-US" sz="1600" dirty="0" smtClean="0">
                <a:latin typeface="Courier New" pitchFamily="49" charset="0"/>
                <a:cs typeface="Courier New" pitchFamily="49" charset="0"/>
              </a:rPr>
              <a:t>="index.html" </a:t>
            </a:r>
            <a:r>
              <a:rPr lang="en-US" sz="1600" dirty="0" smtClean="0">
                <a:latin typeface="Courier New" pitchFamily="49" charset="0"/>
                <a:cs typeface="Courier New" pitchFamily="49" charset="0"/>
              </a:rPr>
              <a:t>			id</a:t>
            </a:r>
            <a:r>
              <a:rPr lang="en-US" sz="1600" dirty="0" smtClean="0">
                <a:latin typeface="Courier New" pitchFamily="49" charset="0"/>
                <a:cs typeface="Courier New" pitchFamily="49" charset="0"/>
              </a:rPr>
              <a:t>="li2"&gt;Second Button&lt;/a&gt;&lt;/li&gt;</a:t>
            </a:r>
          </a:p>
          <a:p>
            <a:pPr>
              <a:buNone/>
              <a:defRPr/>
            </a:pPr>
            <a:r>
              <a:rPr lang="en-US" sz="1600" dirty="0" smtClean="0">
                <a:latin typeface="Courier New" pitchFamily="49" charset="0"/>
                <a:cs typeface="Courier New" pitchFamily="49" charset="0"/>
              </a:rPr>
              <a:t>		&lt;li id="head3"&gt;&lt;a class="</a:t>
            </a:r>
            <a:r>
              <a:rPr lang="en-US" sz="1600" dirty="0" err="1" smtClean="0">
                <a:latin typeface="Courier New" pitchFamily="49" charset="0"/>
                <a:cs typeface="Courier New" pitchFamily="49" charset="0"/>
              </a:rPr>
              <a:t>toplevel</a:t>
            </a:r>
            <a:r>
              <a:rPr lang="en-US" sz="1600" dirty="0" smtClean="0">
                <a:latin typeface="Courier New" pitchFamily="49" charset="0"/>
                <a:cs typeface="Courier New" pitchFamily="49" charset="0"/>
              </a:rPr>
              <a:t>" </a:t>
            </a:r>
            <a:r>
              <a:rPr lang="en-US" sz="1600" dirty="0" err="1" smtClean="0">
                <a:latin typeface="Courier New" pitchFamily="49" charset="0"/>
                <a:cs typeface="Courier New" pitchFamily="49" charset="0"/>
              </a:rPr>
              <a:t>href</a:t>
            </a:r>
            <a:r>
              <a:rPr lang="en-US" sz="1600" dirty="0" smtClean="0">
                <a:latin typeface="Courier New" pitchFamily="49" charset="0"/>
                <a:cs typeface="Courier New" pitchFamily="49" charset="0"/>
              </a:rPr>
              <a:t>="index.html" </a:t>
            </a:r>
            <a:r>
              <a:rPr lang="en-US" sz="1600" dirty="0" smtClean="0">
                <a:latin typeface="Courier New" pitchFamily="49" charset="0"/>
                <a:cs typeface="Courier New" pitchFamily="49" charset="0"/>
              </a:rPr>
              <a:t>			id</a:t>
            </a:r>
            <a:r>
              <a:rPr lang="en-US" sz="1600" dirty="0" smtClean="0">
                <a:latin typeface="Courier New" pitchFamily="49" charset="0"/>
                <a:cs typeface="Courier New" pitchFamily="49" charset="0"/>
              </a:rPr>
              <a:t>="li3"&gt;Third Button&lt;/a&gt;&lt;/li</a:t>
            </a:r>
            <a:r>
              <a:rPr lang="en-US" sz="1600" dirty="0" smtClean="0">
                <a:latin typeface="Courier New" pitchFamily="49" charset="0"/>
                <a:cs typeface="Courier New" pitchFamily="49" charset="0"/>
              </a:rPr>
              <a:t>&gt;</a:t>
            </a:r>
          </a:p>
          <a:p>
            <a:pPr>
              <a:buNone/>
              <a:defRPr/>
            </a:pPr>
            <a:r>
              <a:rPr lang="en-US" sz="1600" dirty="0">
                <a:latin typeface="Courier New" pitchFamily="49" charset="0"/>
                <a:cs typeface="Courier New" pitchFamily="49" charset="0"/>
              </a:rPr>
              <a:t>	</a:t>
            </a:r>
            <a:r>
              <a:rPr lang="en-US" sz="1600" dirty="0" smtClean="0">
                <a:latin typeface="Courier New" pitchFamily="49" charset="0"/>
                <a:cs typeface="Courier New" pitchFamily="49" charset="0"/>
              </a:rPr>
              <a:t>&lt;/</a:t>
            </a:r>
            <a:r>
              <a:rPr lang="en-US" sz="1600" dirty="0" err="1" smtClean="0">
                <a:latin typeface="Courier New" pitchFamily="49" charset="0"/>
                <a:cs typeface="Courier New" pitchFamily="49" charset="0"/>
              </a:rPr>
              <a:t>ul</a:t>
            </a:r>
            <a:r>
              <a:rPr lang="en-US" sz="1600" dirty="0" smtClean="0">
                <a:latin typeface="Courier New" pitchFamily="49" charset="0"/>
                <a:cs typeface="Courier New" pitchFamily="49" charset="0"/>
              </a:rPr>
              <a:t>&gt;</a:t>
            </a:r>
          </a:p>
          <a:p>
            <a:pPr>
              <a:buNone/>
              <a:defRPr/>
            </a:pPr>
            <a:r>
              <a:rPr lang="en-US" sz="1600" dirty="0" smtClean="0">
                <a:latin typeface="Courier New" pitchFamily="49" charset="0"/>
                <a:cs typeface="Courier New" pitchFamily="49" charset="0"/>
              </a:rPr>
              <a:t>&lt;</a:t>
            </a:r>
            <a:r>
              <a:rPr lang="en-US" sz="1600" dirty="0" smtClean="0">
                <a:latin typeface="Courier New" pitchFamily="49" charset="0"/>
                <a:cs typeface="Courier New" pitchFamily="49" charset="0"/>
              </a:rPr>
              <a:t>/div&gt;</a:t>
            </a:r>
          </a:p>
        </p:txBody>
      </p:sp>
      <p:sp>
        <p:nvSpPr>
          <p:cNvPr id="15362" name="Rectangle 2"/>
          <p:cNvSpPr>
            <a:spLocks noGrp="1" noChangeArrowheads="1"/>
          </p:cNvSpPr>
          <p:nvPr>
            <p:ph type="title"/>
          </p:nvPr>
        </p:nvSpPr>
        <p:spPr/>
        <p:txBody>
          <a:bodyPr/>
          <a:lstStyle/>
          <a:p>
            <a:pPr eaLnBrk="1" hangingPunct="1"/>
            <a:r>
              <a:rPr lang="en-US" smtClean="0"/>
              <a:t>Examine the CSS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idx="1"/>
          </p:nvPr>
        </p:nvSpPr>
        <p:spPr/>
        <p:txBody>
          <a:bodyPr>
            <a:normAutofit/>
          </a:bodyPr>
          <a:lstStyle/>
          <a:p>
            <a:pPr marL="514350" indent="-514350" eaLnBrk="1" hangingPunct="1">
              <a:buFont typeface="+mj-lt"/>
              <a:buAutoNum type="arabicPeriod" startAt="11"/>
              <a:defRPr/>
            </a:pPr>
            <a:r>
              <a:rPr lang="en-US" dirty="0" smtClean="0"/>
              <a:t>Change the filenames to use your own filenames</a:t>
            </a:r>
          </a:p>
          <a:p>
            <a:pPr eaLnBrk="1" hangingPunct="1">
              <a:buFontTx/>
              <a:buNone/>
              <a:defRPr/>
            </a:pPr>
            <a:endParaRPr lang="en-US" sz="1600" dirty="0" smtClean="0"/>
          </a:p>
          <a:p>
            <a:pPr>
              <a:buNone/>
              <a:defRPr/>
            </a:pPr>
            <a:r>
              <a:rPr lang="en-US" sz="1600" dirty="0" smtClean="0">
                <a:latin typeface="Courier New" pitchFamily="49" charset="0"/>
                <a:cs typeface="Courier New" pitchFamily="49" charset="0"/>
              </a:rPr>
              <a:t>&lt;</a:t>
            </a:r>
            <a:r>
              <a:rPr lang="en-US" sz="1600" dirty="0" smtClean="0">
                <a:latin typeface="Courier New" pitchFamily="49" charset="0"/>
                <a:cs typeface="Courier New" pitchFamily="49" charset="0"/>
              </a:rPr>
              <a:t>li id="head1"&gt;&lt;a class="</a:t>
            </a:r>
            <a:r>
              <a:rPr lang="en-US" sz="1600" dirty="0" err="1" smtClean="0">
                <a:latin typeface="Courier New" pitchFamily="49" charset="0"/>
                <a:cs typeface="Courier New" pitchFamily="49" charset="0"/>
              </a:rPr>
              <a:t>toplevel</a:t>
            </a:r>
            <a:r>
              <a:rPr lang="en-US" sz="1600" dirty="0" smtClean="0">
                <a:latin typeface="Courier New" pitchFamily="49" charset="0"/>
                <a:cs typeface="Courier New" pitchFamily="49" charset="0"/>
              </a:rPr>
              <a:t>" </a:t>
            </a:r>
            <a:r>
              <a:rPr lang="en-US" sz="1600" dirty="0" err="1" smtClean="0">
                <a:latin typeface="Courier New" pitchFamily="49" charset="0"/>
                <a:cs typeface="Courier New" pitchFamily="49" charset="0"/>
              </a:rPr>
              <a:t>href</a:t>
            </a:r>
            <a:r>
              <a:rPr lang="en-US" sz="1600" dirty="0" smtClean="0">
                <a:latin typeface="Courier New" pitchFamily="49" charset="0"/>
                <a:cs typeface="Courier New" pitchFamily="49" charset="0"/>
              </a:rPr>
              <a:t>="</a:t>
            </a:r>
            <a:r>
              <a:rPr lang="en-US" sz="1600" dirty="0" smtClean="0">
                <a:solidFill>
                  <a:srgbClr val="BF974D"/>
                </a:solidFill>
                <a:latin typeface="Courier New" pitchFamily="49" charset="0"/>
                <a:cs typeface="Courier New" pitchFamily="49" charset="0"/>
              </a:rPr>
              <a:t>yourname1</a:t>
            </a:r>
            <a:r>
              <a:rPr lang="en-US" sz="1600" dirty="0" smtClean="0">
                <a:latin typeface="Courier New" pitchFamily="49" charset="0"/>
                <a:cs typeface="Courier New" pitchFamily="49" charset="0"/>
              </a:rPr>
              <a:t>.html" id="li1"&gt;First Button&lt;/a&gt;&lt;/li&gt;</a:t>
            </a:r>
          </a:p>
          <a:p>
            <a:pPr>
              <a:buNone/>
              <a:defRPr/>
            </a:pPr>
            <a:r>
              <a:rPr lang="en-US" sz="1600" dirty="0" smtClean="0">
                <a:latin typeface="Courier New" pitchFamily="49" charset="0"/>
                <a:cs typeface="Courier New" pitchFamily="49" charset="0"/>
              </a:rPr>
              <a:t>&lt;</a:t>
            </a:r>
            <a:r>
              <a:rPr lang="en-US" sz="1600" dirty="0" smtClean="0">
                <a:latin typeface="Courier New" pitchFamily="49" charset="0"/>
                <a:cs typeface="Courier New" pitchFamily="49" charset="0"/>
              </a:rPr>
              <a:t>li id="head2"&gt;&lt;a class="</a:t>
            </a:r>
            <a:r>
              <a:rPr lang="en-US" sz="1600" dirty="0" err="1" smtClean="0">
                <a:latin typeface="Courier New" pitchFamily="49" charset="0"/>
                <a:cs typeface="Courier New" pitchFamily="49" charset="0"/>
              </a:rPr>
              <a:t>toplevel</a:t>
            </a:r>
            <a:r>
              <a:rPr lang="en-US" sz="1600" dirty="0" smtClean="0">
                <a:latin typeface="Courier New" pitchFamily="49" charset="0"/>
                <a:cs typeface="Courier New" pitchFamily="49" charset="0"/>
              </a:rPr>
              <a:t>" </a:t>
            </a:r>
            <a:r>
              <a:rPr lang="en-US" sz="1600" dirty="0" err="1" smtClean="0">
                <a:latin typeface="Courier New" pitchFamily="49" charset="0"/>
                <a:cs typeface="Courier New" pitchFamily="49" charset="0"/>
              </a:rPr>
              <a:t>href</a:t>
            </a:r>
            <a:r>
              <a:rPr lang="en-US" sz="1600" dirty="0" smtClean="0">
                <a:latin typeface="Courier New" pitchFamily="49" charset="0"/>
                <a:cs typeface="Courier New" pitchFamily="49" charset="0"/>
              </a:rPr>
              <a:t>="</a:t>
            </a:r>
            <a:r>
              <a:rPr lang="en-US" sz="1600" dirty="0" smtClean="0">
                <a:solidFill>
                  <a:srgbClr val="BF974D"/>
                </a:solidFill>
                <a:latin typeface="Courier New" pitchFamily="49" charset="0"/>
                <a:cs typeface="Courier New" pitchFamily="49" charset="0"/>
              </a:rPr>
              <a:t>yourname2</a:t>
            </a:r>
            <a:r>
              <a:rPr lang="en-US" sz="1600" dirty="0" smtClean="0">
                <a:latin typeface="Courier New" pitchFamily="49" charset="0"/>
                <a:cs typeface="Courier New" pitchFamily="49" charset="0"/>
              </a:rPr>
              <a:t>.html" id="li2"&gt;Second Button&lt;/a&gt;&lt;/li&gt;</a:t>
            </a:r>
          </a:p>
          <a:p>
            <a:pPr>
              <a:buNone/>
              <a:defRPr/>
            </a:pPr>
            <a:r>
              <a:rPr lang="en-US" sz="1600" dirty="0" smtClean="0">
                <a:latin typeface="Courier New" pitchFamily="49" charset="0"/>
                <a:cs typeface="Courier New" pitchFamily="49" charset="0"/>
              </a:rPr>
              <a:t>&lt;</a:t>
            </a:r>
            <a:r>
              <a:rPr lang="en-US" sz="1600" dirty="0" smtClean="0">
                <a:latin typeface="Courier New" pitchFamily="49" charset="0"/>
                <a:cs typeface="Courier New" pitchFamily="49" charset="0"/>
              </a:rPr>
              <a:t>li id="head3"&gt;&lt;a class="</a:t>
            </a:r>
            <a:r>
              <a:rPr lang="en-US" sz="1600" dirty="0" err="1" smtClean="0">
                <a:latin typeface="Courier New" pitchFamily="49" charset="0"/>
                <a:cs typeface="Courier New" pitchFamily="49" charset="0"/>
              </a:rPr>
              <a:t>toplevel</a:t>
            </a:r>
            <a:r>
              <a:rPr lang="en-US" sz="1600" dirty="0" smtClean="0">
                <a:latin typeface="Courier New" pitchFamily="49" charset="0"/>
                <a:cs typeface="Courier New" pitchFamily="49" charset="0"/>
              </a:rPr>
              <a:t>" </a:t>
            </a:r>
            <a:r>
              <a:rPr lang="en-US" sz="1600" dirty="0" err="1" smtClean="0">
                <a:latin typeface="Courier New" pitchFamily="49" charset="0"/>
                <a:cs typeface="Courier New" pitchFamily="49" charset="0"/>
              </a:rPr>
              <a:t>href</a:t>
            </a:r>
            <a:r>
              <a:rPr lang="en-US" sz="1600" dirty="0" smtClean="0">
                <a:latin typeface="Courier New" pitchFamily="49" charset="0"/>
                <a:cs typeface="Courier New" pitchFamily="49" charset="0"/>
              </a:rPr>
              <a:t>="</a:t>
            </a:r>
            <a:r>
              <a:rPr lang="en-US" sz="1600" dirty="0" smtClean="0">
                <a:solidFill>
                  <a:srgbClr val="BF974D"/>
                </a:solidFill>
                <a:latin typeface="Courier New" pitchFamily="49" charset="0"/>
                <a:cs typeface="Courier New" pitchFamily="49" charset="0"/>
              </a:rPr>
              <a:t>yourname3</a:t>
            </a:r>
            <a:r>
              <a:rPr lang="en-US" sz="1600" dirty="0" smtClean="0">
                <a:latin typeface="Courier New" pitchFamily="49" charset="0"/>
                <a:cs typeface="Courier New" pitchFamily="49" charset="0"/>
              </a:rPr>
              <a:t>.html" id="li3"&gt;Third Button&lt;/a&gt;&lt;/li&gt;</a:t>
            </a:r>
          </a:p>
          <a:p>
            <a:pPr>
              <a:buNone/>
              <a:defRPr/>
            </a:pPr>
            <a:r>
              <a:rPr lang="en-US" sz="1600" dirty="0" smtClean="0">
                <a:latin typeface="Courier New" pitchFamily="49" charset="0"/>
                <a:cs typeface="Courier New" pitchFamily="49" charset="0"/>
              </a:rPr>
              <a:t>	</a:t>
            </a:r>
            <a:endParaRPr lang="en-US" sz="3600" dirty="0" smtClean="0"/>
          </a:p>
        </p:txBody>
      </p:sp>
      <p:sp>
        <p:nvSpPr>
          <p:cNvPr id="16386" name="Rectangle 2"/>
          <p:cNvSpPr>
            <a:spLocks noGrp="1" noChangeArrowheads="1"/>
          </p:cNvSpPr>
          <p:nvPr>
            <p:ph type="title"/>
          </p:nvPr>
        </p:nvSpPr>
        <p:spPr/>
        <p:txBody>
          <a:bodyPr/>
          <a:lstStyle/>
          <a:p>
            <a:pPr eaLnBrk="1" hangingPunct="1"/>
            <a:r>
              <a:rPr lang="en-US" smtClean="0"/>
              <a:t>Customize the menu</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p:txBody>
          <a:bodyPr>
            <a:normAutofit/>
          </a:bodyPr>
          <a:lstStyle/>
          <a:p>
            <a:pPr marL="514350" indent="-514350" eaLnBrk="1" hangingPunct="1">
              <a:buFont typeface="+mj-lt"/>
              <a:buAutoNum type="arabicPeriod" startAt="12"/>
              <a:defRPr/>
            </a:pPr>
            <a:r>
              <a:rPr lang="en-US" dirty="0" smtClean="0"/>
              <a:t>Put the Header, Navigation, and Footer in separate files</a:t>
            </a:r>
          </a:p>
          <a:p>
            <a:pPr lvl="2" eaLnBrk="1" hangingPunct="1">
              <a:defRPr/>
            </a:pPr>
            <a:r>
              <a:rPr lang="en-US" i="1" dirty="0" smtClean="0">
                <a:solidFill>
                  <a:srgbClr val="BF974D"/>
                </a:solidFill>
              </a:rPr>
              <a:t>yourname</a:t>
            </a:r>
            <a:r>
              <a:rPr lang="en-US" dirty="0" smtClean="0">
                <a:solidFill>
                  <a:srgbClr val="BF974D"/>
                </a:solidFill>
              </a:rPr>
              <a:t>-head.htm</a:t>
            </a:r>
          </a:p>
          <a:p>
            <a:pPr lvl="2" eaLnBrk="1" hangingPunct="1">
              <a:defRPr/>
            </a:pPr>
            <a:r>
              <a:rPr lang="en-US" i="1" dirty="0" smtClean="0">
                <a:solidFill>
                  <a:srgbClr val="BF974D"/>
                </a:solidFill>
              </a:rPr>
              <a:t>yourname</a:t>
            </a:r>
            <a:r>
              <a:rPr lang="en-US" dirty="0" smtClean="0">
                <a:solidFill>
                  <a:srgbClr val="BF974D"/>
                </a:solidFill>
              </a:rPr>
              <a:t>-menu.htm</a:t>
            </a:r>
          </a:p>
          <a:p>
            <a:pPr lvl="2" eaLnBrk="1" hangingPunct="1">
              <a:defRPr/>
            </a:pPr>
            <a:r>
              <a:rPr lang="en-US" i="1" dirty="0" smtClean="0">
                <a:solidFill>
                  <a:srgbClr val="BF974D"/>
                </a:solidFill>
              </a:rPr>
              <a:t>yourname</a:t>
            </a:r>
            <a:r>
              <a:rPr lang="en-US" dirty="0" smtClean="0">
                <a:solidFill>
                  <a:srgbClr val="BF974D"/>
                </a:solidFill>
              </a:rPr>
              <a:t>-foot.htm</a:t>
            </a:r>
          </a:p>
          <a:p>
            <a:pPr eaLnBrk="1" hangingPunct="1">
              <a:defRPr/>
            </a:pPr>
            <a:endParaRPr lang="en-US" dirty="0" smtClean="0">
              <a:solidFill>
                <a:schemeClr val="bg1"/>
              </a:solidFill>
            </a:endParaRPr>
          </a:p>
          <a:p>
            <a:pPr marL="514350" indent="-514350" eaLnBrk="1" hangingPunct="1">
              <a:buFont typeface="+mj-lt"/>
              <a:buAutoNum type="arabicPeriod" startAt="13"/>
              <a:defRPr/>
            </a:pPr>
            <a:r>
              <a:rPr lang="en-US" dirty="0" smtClean="0"/>
              <a:t>Include them in the original file:</a:t>
            </a:r>
            <a:br>
              <a:rPr lang="en-US" dirty="0" smtClean="0"/>
            </a:br>
            <a:r>
              <a:rPr lang="en-US" sz="2000" dirty="0" smtClean="0">
                <a:solidFill>
                  <a:srgbClr val="BF974D"/>
                </a:solidFill>
              </a:rPr>
              <a:t>&lt;!--#include virtual=“yourname-head.htm”--&gt;</a:t>
            </a:r>
          </a:p>
          <a:p>
            <a:pPr marL="514350" indent="-514350" eaLnBrk="1" hangingPunct="1">
              <a:buFontTx/>
              <a:buNone/>
              <a:defRPr/>
            </a:pPr>
            <a:r>
              <a:rPr lang="en-US" sz="2000" dirty="0" smtClean="0">
                <a:solidFill>
                  <a:schemeClr val="bg1"/>
                </a:solidFill>
              </a:rPr>
              <a:t/>
            </a:r>
            <a:br>
              <a:rPr lang="en-US" sz="2000" dirty="0" smtClean="0">
                <a:solidFill>
                  <a:schemeClr val="bg1"/>
                </a:solidFill>
              </a:rPr>
            </a:br>
            <a:r>
              <a:rPr lang="en-US" sz="2000" dirty="0" smtClean="0">
                <a:solidFill>
                  <a:schemeClr val="tx1">
                    <a:lumMod val="95000"/>
                  </a:schemeClr>
                </a:solidFill>
              </a:rPr>
              <a:t>(Note that this is a Server Side Include which your browser can only handle when viewing your page on a server.)</a:t>
            </a:r>
            <a:endParaRPr lang="en-US" dirty="0" smtClean="0">
              <a:solidFill>
                <a:schemeClr val="tx1">
                  <a:lumMod val="95000"/>
                </a:schemeClr>
              </a:solidFill>
            </a:endParaRPr>
          </a:p>
        </p:txBody>
      </p:sp>
      <p:sp>
        <p:nvSpPr>
          <p:cNvPr id="17410" name="Rectangle 2"/>
          <p:cNvSpPr>
            <a:spLocks noGrp="1" noChangeArrowheads="1"/>
          </p:cNvSpPr>
          <p:nvPr>
            <p:ph type="title"/>
          </p:nvPr>
        </p:nvSpPr>
        <p:spPr/>
        <p:txBody>
          <a:bodyPr/>
          <a:lstStyle/>
          <a:p>
            <a:pPr eaLnBrk="1" hangingPunct="1"/>
            <a:r>
              <a:rPr lang="en-US" smtClean="0"/>
              <a:t>Disassemble the page</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idx="1"/>
          </p:nvPr>
        </p:nvSpPr>
        <p:spPr/>
        <p:txBody>
          <a:bodyPr>
            <a:normAutofit/>
          </a:bodyPr>
          <a:lstStyle/>
          <a:p>
            <a:pPr marL="514350" indent="-514350" eaLnBrk="1" hangingPunct="1">
              <a:buFont typeface="+mj-lt"/>
              <a:buAutoNum type="arabicPeriod" startAt="14"/>
              <a:defRPr/>
            </a:pPr>
            <a:r>
              <a:rPr lang="en-US" dirty="0" smtClean="0"/>
              <a:t>Put the contents of the &lt;head&gt; section in separate file </a:t>
            </a:r>
            <a:r>
              <a:rPr lang="en-US" i="1" dirty="0" smtClean="0">
                <a:solidFill>
                  <a:srgbClr val="BF974D"/>
                </a:solidFill>
              </a:rPr>
              <a:t>yourname</a:t>
            </a:r>
            <a:r>
              <a:rPr lang="en-US" dirty="0" smtClean="0">
                <a:solidFill>
                  <a:srgbClr val="BF974D"/>
                </a:solidFill>
              </a:rPr>
              <a:t>-meta.htm</a:t>
            </a:r>
            <a:r>
              <a:rPr lang="en-US" dirty="0" smtClean="0">
                <a:solidFill>
                  <a:schemeClr val="tx1">
                    <a:lumMod val="95000"/>
                  </a:schemeClr>
                </a:solidFill>
              </a:rPr>
              <a:t>.</a:t>
            </a:r>
          </a:p>
          <a:p>
            <a:pPr lvl="1" eaLnBrk="1" hangingPunct="1">
              <a:buFontTx/>
              <a:buNone/>
              <a:defRPr/>
            </a:pPr>
            <a:endParaRPr lang="en-US" sz="2000" dirty="0" smtClean="0">
              <a:solidFill>
                <a:schemeClr val="tx1">
                  <a:lumMod val="95000"/>
                </a:schemeClr>
              </a:solidFill>
            </a:endParaRPr>
          </a:p>
          <a:p>
            <a:pPr lvl="1" eaLnBrk="1" hangingPunct="1">
              <a:buFontTx/>
              <a:buNone/>
              <a:defRPr/>
            </a:pPr>
            <a:r>
              <a:rPr lang="en-US" sz="2400" dirty="0" smtClean="0">
                <a:solidFill>
                  <a:srgbClr val="BF974D"/>
                </a:solidFill>
              </a:rPr>
              <a:t>&lt;!--#include virtual="yourname-meta.htm"--&gt;</a:t>
            </a:r>
          </a:p>
          <a:p>
            <a:pPr eaLnBrk="1" hangingPunct="1">
              <a:defRPr/>
            </a:pPr>
            <a:endParaRPr lang="en-US" dirty="0" smtClean="0"/>
          </a:p>
        </p:txBody>
      </p:sp>
      <p:sp>
        <p:nvSpPr>
          <p:cNvPr id="18434" name="Rectangle 2"/>
          <p:cNvSpPr>
            <a:spLocks noGrp="1" noChangeArrowheads="1"/>
          </p:cNvSpPr>
          <p:nvPr>
            <p:ph type="title"/>
          </p:nvPr>
        </p:nvSpPr>
        <p:spPr/>
        <p:txBody>
          <a:bodyPr/>
          <a:lstStyle/>
          <a:p>
            <a:pPr eaLnBrk="1" hangingPunct="1"/>
            <a:r>
              <a:rPr lang="en-US" smtClean="0"/>
              <a:t>Disassemble the page</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p:txBody>
          <a:bodyPr>
            <a:normAutofit/>
          </a:bodyPr>
          <a:lstStyle/>
          <a:p>
            <a:pPr eaLnBrk="1" hangingPunct="1"/>
            <a:endParaRPr lang="en-US" smtClean="0"/>
          </a:p>
          <a:p>
            <a:pPr eaLnBrk="1" hangingPunct="1"/>
            <a:r>
              <a:rPr lang="en-US" smtClean="0"/>
              <a:t>You already understand HTML tags.</a:t>
            </a:r>
          </a:p>
          <a:p>
            <a:pPr eaLnBrk="1" hangingPunct="1"/>
            <a:endParaRPr lang="en-US" smtClean="0"/>
          </a:p>
          <a:p>
            <a:pPr eaLnBrk="1" hangingPunct="1"/>
            <a:r>
              <a:rPr lang="en-US" smtClean="0"/>
              <a:t>You can already use Dreamweaver.</a:t>
            </a:r>
          </a:p>
          <a:p>
            <a:pPr eaLnBrk="1" hangingPunct="1"/>
            <a:endParaRPr lang="en-US" smtClean="0"/>
          </a:p>
          <a:p>
            <a:pPr eaLnBrk="1" hangingPunct="1"/>
            <a:r>
              <a:rPr lang="en-US" smtClean="0"/>
              <a:t>You understand file name and folder location concepts.</a:t>
            </a:r>
          </a:p>
          <a:p>
            <a:pPr eaLnBrk="1" hangingPunct="1"/>
            <a:endParaRPr lang="en-US" smtClean="0"/>
          </a:p>
          <a:p>
            <a:pPr eaLnBrk="1" hangingPunct="1"/>
            <a:r>
              <a:rPr lang="en-US" smtClean="0"/>
              <a:t>You want to know more.</a:t>
            </a:r>
          </a:p>
        </p:txBody>
      </p:sp>
      <p:sp>
        <p:nvSpPr>
          <p:cNvPr id="4098" name="Rectangle 2"/>
          <p:cNvSpPr>
            <a:spLocks noGrp="1" noChangeArrowheads="1"/>
          </p:cNvSpPr>
          <p:nvPr>
            <p:ph type="title"/>
          </p:nvPr>
        </p:nvSpPr>
        <p:spPr/>
        <p:txBody>
          <a:bodyPr/>
          <a:lstStyle/>
          <a:p>
            <a:pPr eaLnBrk="1" hangingPunct="1"/>
            <a:r>
              <a:rPr lang="en-US" smtClean="0"/>
              <a:t>Assumptions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1"/>
          </p:nvPr>
        </p:nvSpPr>
        <p:spPr/>
        <p:txBody>
          <a:bodyPr>
            <a:normAutofit/>
          </a:bodyPr>
          <a:lstStyle/>
          <a:p>
            <a:pPr marL="514350" indent="-514350" eaLnBrk="1" hangingPunct="1">
              <a:buFont typeface="Arial Black" pitchFamily="34" charset="0"/>
              <a:buAutoNum type="arabicPeriod" startAt="15"/>
            </a:pPr>
            <a:r>
              <a:rPr lang="en-US" dirty="0" smtClean="0"/>
              <a:t>Change &lt;body id="pg2"&gt; and page name</a:t>
            </a:r>
            <a:r>
              <a:rPr lang="en-US" dirty="0" smtClean="0"/>
              <a:t>.</a:t>
            </a:r>
            <a:br>
              <a:rPr lang="en-US" dirty="0" smtClean="0"/>
            </a:br>
            <a:endParaRPr lang="en-US" dirty="0" smtClean="0"/>
          </a:p>
          <a:p>
            <a:pPr marL="514350" indent="-514350" eaLnBrk="1" hangingPunct="1">
              <a:buFont typeface="Arial Black" pitchFamily="34" charset="0"/>
              <a:buAutoNum type="arabicPeriod" startAt="15"/>
            </a:pPr>
            <a:r>
              <a:rPr lang="en-US" dirty="0" smtClean="0"/>
              <a:t>Save/upload as </a:t>
            </a:r>
            <a:r>
              <a:rPr lang="en-US" i="1" dirty="0" smtClean="0">
                <a:solidFill>
                  <a:srgbClr val="BF974D"/>
                </a:solidFill>
              </a:rPr>
              <a:t>yourname</a:t>
            </a:r>
            <a:r>
              <a:rPr lang="en-US" dirty="0" smtClean="0">
                <a:solidFill>
                  <a:srgbClr val="BF974D"/>
                </a:solidFill>
              </a:rPr>
              <a:t>2.</a:t>
            </a:r>
            <a:r>
              <a:rPr lang="en-US" dirty="0" smtClean="0">
                <a:solidFill>
                  <a:srgbClr val="BF974D"/>
                </a:solidFill>
              </a:rPr>
              <a:t>html</a:t>
            </a:r>
            <a:br>
              <a:rPr lang="en-US" dirty="0" smtClean="0">
                <a:solidFill>
                  <a:srgbClr val="BF974D"/>
                </a:solidFill>
              </a:rPr>
            </a:br>
            <a:endParaRPr lang="en-US" dirty="0" smtClean="0">
              <a:solidFill>
                <a:srgbClr val="BF974D"/>
              </a:solidFill>
            </a:endParaRPr>
          </a:p>
          <a:p>
            <a:pPr marL="514350" indent="-514350">
              <a:buFont typeface="Arial Black" pitchFamily="34" charset="0"/>
              <a:buAutoNum type="arabicPeriod" startAt="15"/>
            </a:pPr>
            <a:r>
              <a:rPr lang="en-US" dirty="0" smtClean="0"/>
              <a:t>Change &lt;body id="pg3"&gt; and page name</a:t>
            </a:r>
            <a:r>
              <a:rPr lang="en-US" dirty="0" smtClean="0"/>
              <a:t>.</a:t>
            </a:r>
            <a:br>
              <a:rPr lang="en-US" dirty="0" smtClean="0"/>
            </a:br>
            <a:endParaRPr lang="en-US" dirty="0" smtClean="0"/>
          </a:p>
          <a:p>
            <a:pPr marL="514350" indent="-514350" eaLnBrk="1" hangingPunct="1">
              <a:buFont typeface="Arial Black" pitchFamily="34" charset="0"/>
              <a:buAutoNum type="arabicPeriod" startAt="15"/>
            </a:pPr>
            <a:r>
              <a:rPr lang="en-US" dirty="0" smtClean="0"/>
              <a:t>Save/upload as </a:t>
            </a:r>
            <a:r>
              <a:rPr lang="en-US" i="1" dirty="0" smtClean="0">
                <a:solidFill>
                  <a:srgbClr val="BF974D"/>
                </a:solidFill>
              </a:rPr>
              <a:t>yourname</a:t>
            </a:r>
            <a:r>
              <a:rPr lang="en-US" dirty="0" smtClean="0">
                <a:solidFill>
                  <a:srgbClr val="BF974D"/>
                </a:solidFill>
              </a:rPr>
              <a:t>3.</a:t>
            </a:r>
            <a:r>
              <a:rPr lang="en-US" dirty="0" smtClean="0">
                <a:solidFill>
                  <a:srgbClr val="BF974D"/>
                </a:solidFill>
              </a:rPr>
              <a:t>html</a:t>
            </a:r>
            <a:br>
              <a:rPr lang="en-US" dirty="0" smtClean="0">
                <a:solidFill>
                  <a:srgbClr val="BF974D"/>
                </a:solidFill>
              </a:rPr>
            </a:br>
            <a:endParaRPr lang="en-US" dirty="0" smtClean="0">
              <a:solidFill>
                <a:srgbClr val="BF974D"/>
              </a:solidFill>
            </a:endParaRPr>
          </a:p>
          <a:p>
            <a:pPr marL="514350" indent="-514350" eaLnBrk="1" hangingPunct="1">
              <a:buFont typeface="Arial Black" pitchFamily="34" charset="0"/>
              <a:buAutoNum type="arabicPeriod" startAt="15"/>
            </a:pPr>
            <a:r>
              <a:rPr lang="en-US" dirty="0" smtClean="0"/>
              <a:t>Once </a:t>
            </a:r>
            <a:r>
              <a:rPr lang="en-US" dirty="0" smtClean="0"/>
              <a:t>all pages are created and uploaded, browse your site and see how the pages relate to each other.</a:t>
            </a:r>
          </a:p>
        </p:txBody>
      </p:sp>
      <p:sp>
        <p:nvSpPr>
          <p:cNvPr id="19458" name="Rectangle 2"/>
          <p:cNvSpPr>
            <a:spLocks noGrp="1" noChangeArrowheads="1"/>
          </p:cNvSpPr>
          <p:nvPr>
            <p:ph type="title"/>
          </p:nvPr>
        </p:nvSpPr>
        <p:spPr/>
        <p:txBody>
          <a:bodyPr/>
          <a:lstStyle/>
          <a:p>
            <a:pPr eaLnBrk="1" hangingPunct="1"/>
            <a:r>
              <a:rPr lang="en-US" smtClean="0"/>
              <a:t>Reassemble more pages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p:txBody>
          <a:bodyPr>
            <a:normAutofit/>
          </a:bodyPr>
          <a:lstStyle/>
          <a:p>
            <a:pPr eaLnBrk="1" hangingPunct="1"/>
            <a:r>
              <a:rPr lang="en-US" dirty="0" smtClean="0"/>
              <a:t>You want to communicate URLs as succinctly as possible:</a:t>
            </a:r>
          </a:p>
          <a:p>
            <a:pPr lvl="1"/>
            <a:r>
              <a:rPr lang="en-US" dirty="0" smtClean="0"/>
              <a:t>Avoid using any uppercase characters – it matters!</a:t>
            </a:r>
          </a:p>
          <a:p>
            <a:pPr lvl="1"/>
            <a:r>
              <a:rPr lang="en-US" dirty="0" smtClean="0"/>
              <a:t>Avoid adding spaces to folder </a:t>
            </a:r>
            <a:r>
              <a:rPr lang="en-US" dirty="0" smtClean="0"/>
              <a:t>and file </a:t>
            </a:r>
            <a:r>
              <a:rPr lang="en-US" dirty="0" smtClean="0"/>
              <a:t>names. Spaces </a:t>
            </a:r>
            <a:r>
              <a:rPr lang="en-US" dirty="0" smtClean="0"/>
              <a:t>get converted to “%20” text, and browsers hate them.</a:t>
            </a:r>
          </a:p>
          <a:p>
            <a:pPr lvl="2" eaLnBrk="1" hangingPunct="1">
              <a:buFontTx/>
              <a:buNone/>
            </a:pPr>
            <a:endParaRPr lang="en-US" sz="800" dirty="0" smtClean="0"/>
          </a:p>
          <a:p>
            <a:pPr eaLnBrk="1" hangingPunct="1"/>
            <a:r>
              <a:rPr lang="en-US" dirty="0" smtClean="0"/>
              <a:t>Keep content current.</a:t>
            </a:r>
          </a:p>
          <a:p>
            <a:pPr lvl="2" eaLnBrk="1" hangingPunct="1">
              <a:buFontTx/>
              <a:buNone/>
            </a:pPr>
            <a:r>
              <a:rPr lang="en-US" dirty="0" smtClean="0"/>
              <a:t>If people wanted to see old information, they’d look on a printed piece.</a:t>
            </a:r>
          </a:p>
        </p:txBody>
      </p:sp>
      <p:sp>
        <p:nvSpPr>
          <p:cNvPr id="20482" name="Rectangle 2"/>
          <p:cNvSpPr>
            <a:spLocks noGrp="1" noChangeArrowheads="1"/>
          </p:cNvSpPr>
          <p:nvPr>
            <p:ph type="title"/>
          </p:nvPr>
        </p:nvSpPr>
        <p:spPr/>
        <p:txBody>
          <a:bodyPr/>
          <a:lstStyle/>
          <a:p>
            <a:pPr eaLnBrk="1" hangingPunct="1"/>
            <a:r>
              <a:rPr lang="en-US" dirty="0" smtClean="0"/>
              <a:t>Reminders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HTML describes only the content of the document.</a:t>
            </a:r>
          </a:p>
          <a:p>
            <a:pPr lvl="1"/>
            <a:r>
              <a:rPr lang="en-US" dirty="0" smtClean="0"/>
              <a:t>&lt;h1&gt;, &lt;p&gt;, &lt;</a:t>
            </a:r>
            <a:r>
              <a:rPr lang="en-US" dirty="0" err="1" smtClean="0"/>
              <a:t>li</a:t>
            </a:r>
            <a:r>
              <a:rPr lang="en-US" dirty="0" smtClean="0"/>
              <a:t>&gt; describe the type of content, and not specifically how they should appear.</a:t>
            </a:r>
          </a:p>
          <a:p>
            <a:pPr lvl="1"/>
            <a:r>
              <a:rPr lang="en-US" dirty="0" smtClean="0"/>
              <a:t>The formatting of these elements by the browser is very </a:t>
            </a:r>
            <a:r>
              <a:rPr lang="en-US" dirty="0" smtClean="0"/>
              <a:t>limited, and inconsistent.</a:t>
            </a:r>
            <a:endParaRPr lang="en-US" dirty="0" smtClean="0"/>
          </a:p>
          <a:p>
            <a:pPr lvl="1"/>
            <a:endParaRPr lang="en-US" dirty="0" smtClean="0"/>
          </a:p>
          <a:p>
            <a:r>
              <a:rPr lang="en-US" dirty="0" smtClean="0"/>
              <a:t>CSS was added to describe the layout of the HTML elements. </a:t>
            </a:r>
          </a:p>
          <a:p>
            <a:pPr lvl="1"/>
            <a:r>
              <a:rPr lang="en-US" dirty="0" smtClean="0"/>
              <a:t>Styles are normally saved in external files.  These allow you to change the appearance of an entire site just by editing one single file.</a:t>
            </a:r>
          </a:p>
          <a:p>
            <a:pPr lvl="1"/>
            <a:r>
              <a:rPr lang="en-US" dirty="0" smtClean="0">
                <a:hlinkClick r:id="rId2"/>
              </a:rPr>
              <a:t>Zen Garden</a:t>
            </a:r>
            <a:endParaRPr lang="en-US" dirty="0" smtClean="0"/>
          </a:p>
          <a:p>
            <a:pPr lvl="1"/>
            <a:endParaRPr lang="en-US" dirty="0" smtClean="0"/>
          </a:p>
        </p:txBody>
      </p:sp>
      <p:sp>
        <p:nvSpPr>
          <p:cNvPr id="2" name="Title 1"/>
          <p:cNvSpPr>
            <a:spLocks noGrp="1"/>
          </p:cNvSpPr>
          <p:nvPr>
            <p:ph type="title"/>
          </p:nvPr>
        </p:nvSpPr>
        <p:spPr/>
        <p:txBody>
          <a:bodyPr/>
          <a:lstStyle/>
          <a:p>
            <a:r>
              <a:rPr lang="en-US" dirty="0" smtClean="0"/>
              <a:t>Cascading Style Sheets</a:t>
            </a:r>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fade">
                                      <p:cBhvr>
                                        <p:cTn id="1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a:xfrm>
            <a:off x="457200" y="1524000"/>
            <a:ext cx="8077200" cy="5334000"/>
          </a:xfrm>
        </p:spPr>
        <p:txBody>
          <a:bodyPr>
            <a:normAutofit/>
          </a:bodyPr>
          <a:lstStyle/>
          <a:p>
            <a:pPr eaLnBrk="1" hangingPunct="1">
              <a:buFontTx/>
              <a:buNone/>
            </a:pPr>
            <a:r>
              <a:rPr lang="en-US" sz="2800" dirty="0" smtClean="0"/>
              <a:t>Example: The link element</a:t>
            </a:r>
          </a:p>
          <a:p>
            <a:pPr>
              <a:buNone/>
            </a:pPr>
            <a:r>
              <a:rPr lang="en-US" sz="1800" dirty="0" smtClean="0">
                <a:latin typeface="Courier New" pitchFamily="49" charset="0"/>
                <a:cs typeface="Courier New" pitchFamily="49" charset="0"/>
              </a:rPr>
              <a:t>&lt;a </a:t>
            </a:r>
            <a:r>
              <a:rPr lang="en-US" sz="1800" dirty="0" err="1" smtClean="0">
                <a:latin typeface="Courier New" pitchFamily="49" charset="0"/>
                <a:cs typeface="Courier New" pitchFamily="49" charset="0"/>
              </a:rPr>
              <a:t>href</a:t>
            </a:r>
            <a:r>
              <a:rPr lang="en-US" sz="1800" dirty="0" smtClean="0">
                <a:latin typeface="Courier New" pitchFamily="49" charset="0"/>
                <a:cs typeface="Courier New" pitchFamily="49" charset="0"/>
              </a:rPr>
              <a:t>="http://www.google.com"&gt;www.google.com&lt;/a&gt;</a:t>
            </a:r>
          </a:p>
          <a:p>
            <a:pPr eaLnBrk="1" hangingPunct="1">
              <a:buFontTx/>
              <a:buNone/>
            </a:pPr>
            <a:endParaRPr lang="en-US" sz="2800" dirty="0" smtClean="0"/>
          </a:p>
          <a:p>
            <a:pPr eaLnBrk="1" hangingPunct="1"/>
            <a:r>
              <a:rPr lang="en-US" sz="2000" dirty="0" smtClean="0"/>
              <a:t>Visited links are </a:t>
            </a:r>
            <a:r>
              <a:rPr lang="en-US" sz="2000" dirty="0" smtClean="0">
                <a:solidFill>
                  <a:srgbClr val="7030A0"/>
                </a:solidFill>
              </a:rPr>
              <a:t>purple</a:t>
            </a:r>
            <a:endParaRPr lang="en-US" sz="2000" dirty="0" smtClean="0"/>
          </a:p>
          <a:p>
            <a:pPr eaLnBrk="1" hangingPunct="1"/>
            <a:r>
              <a:rPr lang="en-US" sz="2000" dirty="0" smtClean="0"/>
              <a:t>Unvisited links are </a:t>
            </a:r>
            <a:r>
              <a:rPr lang="en-US" sz="2000" dirty="0" smtClean="0">
                <a:solidFill>
                  <a:srgbClr val="95E3FF"/>
                </a:solidFill>
              </a:rPr>
              <a:t>blue</a:t>
            </a:r>
            <a:endParaRPr lang="en-US" sz="2000" dirty="0" smtClean="0"/>
          </a:p>
          <a:p>
            <a:pPr eaLnBrk="1" hangingPunct="1"/>
            <a:r>
              <a:rPr lang="en-US" sz="2000" dirty="0" smtClean="0"/>
              <a:t>Active links are </a:t>
            </a:r>
            <a:r>
              <a:rPr lang="en-US" sz="2000" dirty="0" smtClean="0">
                <a:solidFill>
                  <a:srgbClr val="FF0000"/>
                </a:solidFill>
              </a:rPr>
              <a:t>red</a:t>
            </a:r>
          </a:p>
          <a:p>
            <a:pPr eaLnBrk="1" hangingPunct="1">
              <a:buNone/>
            </a:pPr>
            <a:endParaRPr lang="en-US" sz="1600" dirty="0" smtClean="0">
              <a:solidFill>
                <a:srgbClr val="FF0000"/>
              </a:solidFill>
            </a:endParaRPr>
          </a:p>
          <a:p>
            <a:pPr eaLnBrk="1" hangingPunct="1">
              <a:buNone/>
            </a:pPr>
            <a:endParaRPr lang="en-US" sz="1600" dirty="0" smtClean="0">
              <a:solidFill>
                <a:srgbClr val="FF0000"/>
              </a:solidFill>
            </a:endParaRPr>
          </a:p>
          <a:p>
            <a:pPr eaLnBrk="1" hangingPunct="1">
              <a:buNone/>
            </a:pPr>
            <a:endParaRPr lang="en-US" sz="1600" dirty="0" smtClean="0"/>
          </a:p>
          <a:p>
            <a:pPr eaLnBrk="1" hangingPunct="1">
              <a:buNone/>
            </a:pPr>
            <a:endParaRPr lang="en-US" sz="1600" dirty="0" smtClean="0"/>
          </a:p>
          <a:p>
            <a:pPr eaLnBrk="1" hangingPunct="1">
              <a:buNone/>
            </a:pPr>
            <a:endParaRPr lang="en-US" sz="1600" dirty="0" smtClean="0"/>
          </a:p>
          <a:p>
            <a:pPr eaLnBrk="1" hangingPunct="1">
              <a:buNone/>
            </a:pPr>
            <a:endParaRPr lang="en-US" sz="1600" dirty="0" smtClean="0"/>
          </a:p>
          <a:p>
            <a:pPr eaLnBrk="1" hangingPunct="1">
              <a:buFontTx/>
              <a:buNone/>
            </a:pPr>
            <a:r>
              <a:rPr lang="en-US" sz="2400" dirty="0" smtClean="0"/>
              <a:t>The style for each of these </a:t>
            </a:r>
            <a:r>
              <a:rPr lang="en-US" sz="2400" dirty="0" smtClean="0"/>
              <a:t>is </a:t>
            </a:r>
            <a:r>
              <a:rPr lang="en-US" sz="2400" dirty="0" smtClean="0"/>
              <a:t>re-</a:t>
            </a:r>
            <a:r>
              <a:rPr lang="en-US" sz="2400" dirty="0" smtClean="0"/>
              <a:t>definable.</a:t>
            </a:r>
            <a:endParaRPr lang="en-US" sz="2000" dirty="0" smtClean="0"/>
          </a:p>
        </p:txBody>
      </p:sp>
      <p:sp>
        <p:nvSpPr>
          <p:cNvPr id="5122" name="Rectangle 2"/>
          <p:cNvSpPr>
            <a:spLocks noGrp="1" noChangeArrowheads="1"/>
          </p:cNvSpPr>
          <p:nvPr>
            <p:ph type="title"/>
          </p:nvPr>
        </p:nvSpPr>
        <p:spPr/>
        <p:txBody>
          <a:bodyPr/>
          <a:lstStyle/>
          <a:p>
            <a:pPr eaLnBrk="1" hangingPunct="1"/>
            <a:r>
              <a:rPr lang="en-US" smtClean="0"/>
              <a:t>Cascading Style Sheets</a:t>
            </a:r>
          </a:p>
        </p:txBody>
      </p:sp>
      <p:pic>
        <p:nvPicPr>
          <p:cNvPr id="5128" name="Picture 8"/>
          <p:cNvPicPr>
            <a:picLocks noChangeAspect="1" noChangeArrowheads="1"/>
          </p:cNvPicPr>
          <p:nvPr/>
        </p:nvPicPr>
        <p:blipFill>
          <a:blip r:embed="rId3" cstate="print"/>
          <a:srcRect/>
          <a:stretch>
            <a:fillRect/>
          </a:stretch>
        </p:blipFill>
        <p:spPr bwMode="auto">
          <a:xfrm>
            <a:off x="5334000" y="2667000"/>
            <a:ext cx="3352800" cy="2843256"/>
          </a:xfrm>
          <a:prstGeom prst="rect">
            <a:avLst/>
          </a:prstGeom>
          <a:noFill/>
          <a:ln w="9525">
            <a:noFill/>
            <a:miter lim="800000"/>
            <a:headEnd/>
            <a:tailEnd/>
          </a:ln>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idx="1"/>
          </p:nvPr>
        </p:nvSpPr>
        <p:spPr/>
        <p:txBody>
          <a:bodyPr/>
          <a:lstStyle/>
          <a:p>
            <a:pPr eaLnBrk="1" hangingPunct="1"/>
            <a:r>
              <a:rPr lang="en-US" dirty="0" smtClean="0"/>
              <a:t>Adding a style definition for the link element changes its appearance.</a:t>
            </a:r>
          </a:p>
          <a:p>
            <a:pPr eaLnBrk="1" hangingPunct="1"/>
            <a:endParaRPr lang="en-US" dirty="0" smtClean="0"/>
          </a:p>
          <a:p>
            <a:pPr>
              <a:buNone/>
            </a:pPr>
            <a:r>
              <a:rPr lang="en-US" sz="1800" dirty="0" smtClean="0">
                <a:latin typeface="Courier New" pitchFamily="49" charset="0"/>
                <a:cs typeface="Courier New" pitchFamily="49" charset="0"/>
              </a:rPr>
              <a:t>a {</a:t>
            </a:r>
            <a:br>
              <a:rPr lang="en-US" sz="1800" dirty="0" smtClean="0">
                <a:latin typeface="Courier New" pitchFamily="49" charset="0"/>
                <a:cs typeface="Courier New" pitchFamily="49" charset="0"/>
              </a:rPr>
            </a:br>
            <a:r>
              <a:rPr lang="en-US" sz="1800" dirty="0" smtClean="0">
                <a:latin typeface="Courier New" pitchFamily="49" charset="0"/>
                <a:cs typeface="Courier New" pitchFamily="49" charset="0"/>
              </a:rPr>
              <a:t>font-weight: bold;</a:t>
            </a:r>
            <a:br>
              <a:rPr lang="en-US" sz="1800" dirty="0" smtClean="0">
                <a:latin typeface="Courier New" pitchFamily="49" charset="0"/>
                <a:cs typeface="Courier New" pitchFamily="49" charset="0"/>
              </a:rPr>
            </a:br>
            <a:r>
              <a:rPr lang="en-US" sz="1800" dirty="0" smtClean="0">
                <a:latin typeface="Courier New" pitchFamily="49" charset="0"/>
                <a:cs typeface="Courier New" pitchFamily="49" charset="0"/>
              </a:rPr>
              <a:t>color: yellow;</a:t>
            </a:r>
            <a:br>
              <a:rPr lang="en-US" sz="1800" dirty="0" smtClean="0">
                <a:latin typeface="Courier New" pitchFamily="49" charset="0"/>
                <a:cs typeface="Courier New" pitchFamily="49" charset="0"/>
              </a:rPr>
            </a:br>
            <a:r>
              <a:rPr lang="en-US" sz="1800" dirty="0" smtClean="0">
                <a:latin typeface="Courier New" pitchFamily="49" charset="0"/>
                <a:cs typeface="Courier New" pitchFamily="49" charset="0"/>
              </a:rPr>
              <a:t>background: blue;</a:t>
            </a:r>
            <a:br>
              <a:rPr lang="en-US" sz="1800" dirty="0" smtClean="0">
                <a:latin typeface="Courier New" pitchFamily="49" charset="0"/>
                <a:cs typeface="Courier New" pitchFamily="49" charset="0"/>
              </a:rPr>
            </a:br>
            <a:r>
              <a:rPr lang="en-US" sz="1800" dirty="0" smtClean="0">
                <a:latin typeface="Courier New" pitchFamily="49" charset="0"/>
                <a:cs typeface="Courier New" pitchFamily="49" charset="0"/>
              </a:rPr>
              <a:t>text-decoration: none;</a:t>
            </a:r>
            <a:br>
              <a:rPr lang="en-US" sz="1800" dirty="0" smtClean="0">
                <a:latin typeface="Courier New" pitchFamily="49" charset="0"/>
                <a:cs typeface="Courier New" pitchFamily="49" charset="0"/>
              </a:rPr>
            </a:br>
            <a:r>
              <a:rPr lang="en-US" sz="1800" dirty="0" smtClean="0">
                <a:latin typeface="Courier New" pitchFamily="49" charset="0"/>
                <a:cs typeface="Courier New" pitchFamily="49" charset="0"/>
              </a:rPr>
              <a:t>}</a:t>
            </a:r>
            <a:endParaRPr lang="en-US" sz="1400" dirty="0" smtClean="0">
              <a:latin typeface="Courier New" pitchFamily="49" charset="0"/>
              <a:cs typeface="Courier New" pitchFamily="49" charset="0"/>
            </a:endParaRPr>
          </a:p>
        </p:txBody>
      </p:sp>
      <p:sp>
        <p:nvSpPr>
          <p:cNvPr id="6146" name="Rectangle 2"/>
          <p:cNvSpPr>
            <a:spLocks noGrp="1" noChangeArrowheads="1"/>
          </p:cNvSpPr>
          <p:nvPr>
            <p:ph type="title"/>
          </p:nvPr>
        </p:nvSpPr>
        <p:spPr/>
        <p:txBody>
          <a:bodyPr/>
          <a:lstStyle/>
          <a:p>
            <a:pPr eaLnBrk="1" hangingPunct="1"/>
            <a:r>
              <a:rPr lang="en-US" smtClean="0"/>
              <a:t>Cascading Style Sheets</a:t>
            </a:r>
          </a:p>
        </p:txBody>
      </p:sp>
      <p:pic>
        <p:nvPicPr>
          <p:cNvPr id="6149" name="Picture 4" descr="pointerhand.gif"/>
          <p:cNvPicPr>
            <a:picLocks noChangeAspect="1"/>
          </p:cNvPicPr>
          <p:nvPr/>
        </p:nvPicPr>
        <p:blipFill>
          <a:blip r:embed="rId3" cstate="print"/>
          <a:srcRect/>
          <a:stretch>
            <a:fillRect/>
          </a:stretch>
        </p:blipFill>
        <p:spPr bwMode="auto">
          <a:xfrm>
            <a:off x="8067675" y="3886200"/>
            <a:ext cx="161925" cy="209550"/>
          </a:xfrm>
          <a:prstGeom prst="rect">
            <a:avLst/>
          </a:prstGeom>
          <a:noFill/>
          <a:ln w="9525">
            <a:noFill/>
            <a:miter lim="800000"/>
            <a:headEnd/>
            <a:tailEnd/>
          </a:ln>
        </p:spPr>
      </p:pic>
      <p:pic>
        <p:nvPicPr>
          <p:cNvPr id="7" name="Picture 9"/>
          <p:cNvPicPr>
            <a:picLocks noChangeAspect="1" noChangeArrowheads="1"/>
          </p:cNvPicPr>
          <p:nvPr/>
        </p:nvPicPr>
        <p:blipFill>
          <a:blip r:embed="rId4" cstate="print"/>
          <a:srcRect/>
          <a:stretch>
            <a:fillRect/>
          </a:stretch>
        </p:blipFill>
        <p:spPr bwMode="auto">
          <a:xfrm>
            <a:off x="5181600" y="2590800"/>
            <a:ext cx="3500419" cy="2968441"/>
          </a:xfrm>
          <a:prstGeom prst="rect">
            <a:avLst/>
          </a:prstGeom>
          <a:noFill/>
          <a:ln w="9525">
            <a:noFill/>
            <a:miter lim="800000"/>
            <a:headEnd/>
            <a:tailEnd/>
          </a:ln>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normAutofit/>
          </a:bodyPr>
          <a:lstStyle/>
          <a:p>
            <a:pPr eaLnBrk="1" hangingPunct="1"/>
            <a:r>
              <a:rPr lang="en-US" dirty="0" smtClean="0"/>
              <a:t>CSS can also adjust only a particular aspect of some elements.</a:t>
            </a:r>
          </a:p>
          <a:p>
            <a:pPr eaLnBrk="1" hangingPunct="1"/>
            <a:endParaRPr lang="en-US" dirty="0" smtClean="0"/>
          </a:p>
          <a:p>
            <a:pPr>
              <a:buNone/>
            </a:pPr>
            <a:r>
              <a:rPr lang="en-US" sz="1800" dirty="0" smtClean="0">
                <a:latin typeface="Courier New" pitchFamily="49" charset="0"/>
                <a:cs typeface="Courier New" pitchFamily="49" charset="0"/>
              </a:rPr>
              <a:t>a {</a:t>
            </a:r>
            <a:br>
              <a:rPr lang="en-US" sz="1800" dirty="0" smtClean="0">
                <a:latin typeface="Courier New" pitchFamily="49" charset="0"/>
                <a:cs typeface="Courier New" pitchFamily="49" charset="0"/>
              </a:rPr>
            </a:br>
            <a:r>
              <a:rPr lang="en-US" sz="1800" dirty="0" smtClean="0">
                <a:latin typeface="Courier New" pitchFamily="49" charset="0"/>
                <a:cs typeface="Courier New" pitchFamily="49" charset="0"/>
              </a:rPr>
              <a:t>font-weight: bold;</a:t>
            </a:r>
            <a:br>
              <a:rPr lang="en-US" sz="1800" dirty="0" smtClean="0">
                <a:latin typeface="Courier New" pitchFamily="49" charset="0"/>
                <a:cs typeface="Courier New" pitchFamily="49" charset="0"/>
              </a:rPr>
            </a:br>
            <a:r>
              <a:rPr lang="en-US" sz="1800" dirty="0" smtClean="0">
                <a:latin typeface="Courier New" pitchFamily="49" charset="0"/>
                <a:cs typeface="Courier New" pitchFamily="49" charset="0"/>
              </a:rPr>
              <a:t>color: yellow;</a:t>
            </a:r>
            <a:br>
              <a:rPr lang="en-US" sz="1800" dirty="0" smtClean="0">
                <a:latin typeface="Courier New" pitchFamily="49" charset="0"/>
                <a:cs typeface="Courier New" pitchFamily="49" charset="0"/>
              </a:rPr>
            </a:br>
            <a:r>
              <a:rPr lang="en-US" sz="1800" dirty="0" smtClean="0">
                <a:latin typeface="Courier New" pitchFamily="49" charset="0"/>
                <a:cs typeface="Courier New" pitchFamily="49" charset="0"/>
              </a:rPr>
              <a:t>background-color: blue;</a:t>
            </a:r>
            <a:br>
              <a:rPr lang="en-US" sz="1800" dirty="0" smtClean="0">
                <a:latin typeface="Courier New" pitchFamily="49" charset="0"/>
                <a:cs typeface="Courier New" pitchFamily="49" charset="0"/>
              </a:rPr>
            </a:br>
            <a:r>
              <a:rPr lang="en-US" sz="1800" dirty="0" smtClean="0">
                <a:latin typeface="Courier New" pitchFamily="49" charset="0"/>
                <a:cs typeface="Courier New" pitchFamily="49" charset="0"/>
              </a:rPr>
              <a:t>text-decoration: none;</a:t>
            </a:r>
            <a:br>
              <a:rPr lang="en-US" sz="1800" dirty="0" smtClean="0">
                <a:latin typeface="Courier New" pitchFamily="49" charset="0"/>
                <a:cs typeface="Courier New" pitchFamily="49" charset="0"/>
              </a:rPr>
            </a:br>
            <a:r>
              <a:rPr lang="en-US" sz="1800" dirty="0" smtClean="0">
                <a:latin typeface="Courier New" pitchFamily="49" charset="0"/>
                <a:cs typeface="Courier New" pitchFamily="49" charset="0"/>
              </a:rPr>
              <a:t>}</a:t>
            </a:r>
            <a:endParaRPr lang="en-US" sz="1400" dirty="0" smtClean="0">
              <a:latin typeface="Courier New" pitchFamily="49" charset="0"/>
              <a:cs typeface="Courier New" pitchFamily="49" charset="0"/>
            </a:endParaRPr>
          </a:p>
          <a:p>
            <a:pPr eaLnBrk="1" hangingPunct="1">
              <a:buFontTx/>
              <a:buNone/>
            </a:pPr>
            <a:r>
              <a:rPr lang="en-US" sz="1800" dirty="0" smtClean="0">
                <a:latin typeface="Courier New" pitchFamily="49" charset="0"/>
                <a:cs typeface="Courier New" pitchFamily="49" charset="0"/>
              </a:rPr>
              <a:t>a:hover {</a:t>
            </a:r>
          </a:p>
          <a:p>
            <a:pPr eaLnBrk="1" hangingPunct="1">
              <a:buFontTx/>
              <a:buNone/>
            </a:pPr>
            <a:r>
              <a:rPr lang="en-US" sz="1800" dirty="0" smtClean="0">
                <a:latin typeface="Courier New" pitchFamily="49" charset="0"/>
                <a:cs typeface="Courier New" pitchFamily="49" charset="0"/>
              </a:rPr>
              <a:t>	color: black;</a:t>
            </a:r>
          </a:p>
          <a:p>
            <a:pPr eaLnBrk="1" hangingPunct="1">
              <a:buFontTx/>
              <a:buNone/>
            </a:pPr>
            <a:r>
              <a:rPr lang="en-US" sz="1800" dirty="0" smtClean="0">
                <a:latin typeface="Courier New" pitchFamily="49" charset="0"/>
                <a:cs typeface="Courier New" pitchFamily="49" charset="0"/>
              </a:rPr>
              <a:t>	background-color: red;</a:t>
            </a:r>
          </a:p>
          <a:p>
            <a:pPr eaLnBrk="1" hangingPunct="1">
              <a:buFontTx/>
              <a:buNone/>
            </a:pPr>
            <a:r>
              <a:rPr lang="en-US" sz="1800" dirty="0" smtClean="0">
                <a:latin typeface="Courier New" pitchFamily="49" charset="0"/>
                <a:cs typeface="Courier New" pitchFamily="49" charset="0"/>
              </a:rPr>
              <a:t>}</a:t>
            </a:r>
          </a:p>
        </p:txBody>
      </p:sp>
      <p:sp>
        <p:nvSpPr>
          <p:cNvPr id="7170" name="Rectangle 2"/>
          <p:cNvSpPr>
            <a:spLocks noGrp="1" noChangeArrowheads="1"/>
          </p:cNvSpPr>
          <p:nvPr>
            <p:ph type="title"/>
          </p:nvPr>
        </p:nvSpPr>
        <p:spPr/>
        <p:txBody>
          <a:bodyPr/>
          <a:lstStyle/>
          <a:p>
            <a:pPr eaLnBrk="1" hangingPunct="1"/>
            <a:r>
              <a:rPr lang="en-US" smtClean="0"/>
              <a:t>Cascading Style Sheets</a:t>
            </a:r>
          </a:p>
        </p:txBody>
      </p:sp>
      <p:pic>
        <p:nvPicPr>
          <p:cNvPr id="7173" name="Picture 4" descr="pointerhand.gif"/>
          <p:cNvPicPr>
            <a:picLocks noChangeAspect="1"/>
          </p:cNvPicPr>
          <p:nvPr/>
        </p:nvPicPr>
        <p:blipFill>
          <a:blip r:embed="rId3" cstate="print"/>
          <a:srcRect/>
          <a:stretch>
            <a:fillRect/>
          </a:stretch>
        </p:blipFill>
        <p:spPr bwMode="auto">
          <a:xfrm>
            <a:off x="8067675" y="3886200"/>
            <a:ext cx="161925" cy="209550"/>
          </a:xfrm>
          <a:prstGeom prst="rect">
            <a:avLst/>
          </a:prstGeom>
          <a:noFill/>
          <a:ln w="9525">
            <a:noFill/>
            <a:miter lim="800000"/>
            <a:headEnd/>
            <a:tailEnd/>
          </a:ln>
        </p:spPr>
      </p:pic>
      <p:pic>
        <p:nvPicPr>
          <p:cNvPr id="6" name="Picture 7"/>
          <p:cNvPicPr>
            <a:picLocks noChangeAspect="1" noChangeArrowheads="1"/>
          </p:cNvPicPr>
          <p:nvPr/>
        </p:nvPicPr>
        <p:blipFill>
          <a:blip r:embed="rId4" cstate="print"/>
          <a:srcRect/>
          <a:stretch>
            <a:fillRect/>
          </a:stretch>
        </p:blipFill>
        <p:spPr bwMode="auto">
          <a:xfrm>
            <a:off x="5410200" y="2586748"/>
            <a:ext cx="3733799" cy="3166352"/>
          </a:xfrm>
          <a:prstGeom prst="rect">
            <a:avLst/>
          </a:prstGeom>
          <a:noFill/>
          <a:ln w="9525">
            <a:noFill/>
            <a:miter lim="800000"/>
            <a:headEnd/>
            <a:tailEnd/>
          </a:ln>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p:txBody>
          <a:bodyPr>
            <a:normAutofit/>
          </a:bodyPr>
          <a:lstStyle/>
          <a:p>
            <a:pPr marL="609600" indent="-609600" eaLnBrk="1" hangingPunct="1">
              <a:buFontTx/>
              <a:buNone/>
            </a:pPr>
            <a:r>
              <a:rPr lang="en-US" dirty="0" smtClean="0"/>
              <a:t>“Cascading” refers to the precedence of definitions for a given element.</a:t>
            </a:r>
          </a:p>
          <a:p>
            <a:pPr marL="609600" indent="-609600" eaLnBrk="1" hangingPunct="1"/>
            <a:endParaRPr lang="en-US" dirty="0" smtClean="0"/>
          </a:p>
          <a:p>
            <a:pPr marL="609600" indent="-609600" eaLnBrk="1" hangingPunct="1">
              <a:buFontTx/>
              <a:buAutoNum type="arabicPeriod"/>
            </a:pPr>
            <a:r>
              <a:rPr lang="en-US" sz="2800" dirty="0" smtClean="0"/>
              <a:t>Browser default</a:t>
            </a:r>
          </a:p>
          <a:p>
            <a:pPr marL="609600" indent="-609600" eaLnBrk="1" hangingPunct="1">
              <a:buFontTx/>
              <a:buAutoNum type="arabicPeriod"/>
            </a:pPr>
            <a:r>
              <a:rPr lang="en-US" sz="2800" dirty="0" smtClean="0"/>
              <a:t>External style sheet</a:t>
            </a:r>
          </a:p>
          <a:p>
            <a:pPr marL="609600" indent="-609600" eaLnBrk="1" hangingPunct="1">
              <a:buFontTx/>
              <a:buAutoNum type="arabicPeriod"/>
            </a:pPr>
            <a:r>
              <a:rPr lang="en-US" sz="2800" dirty="0" smtClean="0"/>
              <a:t>Internal style </a:t>
            </a:r>
            <a:r>
              <a:rPr lang="en-US" dirty="0" smtClean="0"/>
              <a:t>section </a:t>
            </a:r>
            <a:r>
              <a:rPr lang="en-US" sz="2400" i="1" dirty="0" smtClean="0"/>
              <a:t>(inside the &lt;head&gt;)</a:t>
            </a:r>
          </a:p>
          <a:p>
            <a:pPr marL="609600" indent="-609600" eaLnBrk="1" hangingPunct="1">
              <a:buFontTx/>
              <a:buAutoNum type="arabicPeriod"/>
            </a:pPr>
            <a:r>
              <a:rPr lang="en-US" sz="2800" dirty="0" smtClean="0"/>
              <a:t>Inline style </a:t>
            </a:r>
            <a:r>
              <a:rPr lang="en-US" sz="2400" i="1" dirty="0" smtClean="0"/>
              <a:t>(inside the HTML element)</a:t>
            </a:r>
            <a:endParaRPr lang="en-US" sz="2800" dirty="0" smtClean="0"/>
          </a:p>
        </p:txBody>
      </p:sp>
      <p:sp>
        <p:nvSpPr>
          <p:cNvPr id="8194" name="Rectangle 2"/>
          <p:cNvSpPr>
            <a:spLocks noGrp="1" noChangeArrowheads="1"/>
          </p:cNvSpPr>
          <p:nvPr>
            <p:ph type="title"/>
          </p:nvPr>
        </p:nvSpPr>
        <p:spPr/>
        <p:txBody>
          <a:bodyPr/>
          <a:lstStyle/>
          <a:p>
            <a:pPr eaLnBrk="1" hangingPunct="1"/>
            <a:r>
              <a:rPr lang="en-US" smtClean="0"/>
              <a:t>Cascading Style Sheets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p:txBody>
          <a:bodyPr>
            <a:normAutofit fontScale="92500" lnSpcReduction="20000"/>
          </a:bodyPr>
          <a:lstStyle/>
          <a:p>
            <a:pPr marL="609600" indent="-609600" eaLnBrk="1" hangingPunct="1">
              <a:buFontTx/>
              <a:buNone/>
            </a:pPr>
            <a:r>
              <a:rPr lang="en-US" dirty="0" smtClean="0"/>
              <a:t>There are four ways to impose a style on HTML elements:</a:t>
            </a:r>
          </a:p>
          <a:p>
            <a:pPr marL="609600" indent="-609600" eaLnBrk="1" hangingPunct="1"/>
            <a:endParaRPr lang="en-US" dirty="0" smtClean="0"/>
          </a:p>
          <a:p>
            <a:pPr marL="609600" indent="-609600" eaLnBrk="1" hangingPunct="1">
              <a:buFontTx/>
              <a:buAutoNum type="arabicPeriod"/>
            </a:pPr>
            <a:r>
              <a:rPr lang="en-US" sz="2400" dirty="0" smtClean="0"/>
              <a:t>By element/tag name…</a:t>
            </a:r>
            <a:br>
              <a:rPr lang="en-US" sz="2400" dirty="0" smtClean="0"/>
            </a:br>
            <a:r>
              <a:rPr lang="en-US" sz="2400" dirty="0" smtClean="0"/>
              <a:t>Make all paragraphs bold face.</a:t>
            </a:r>
            <a:br>
              <a:rPr lang="en-US" sz="2400" dirty="0" smtClean="0"/>
            </a:br>
            <a:r>
              <a:rPr lang="en-US" sz="2000" dirty="0" smtClean="0"/>
              <a:t>		</a:t>
            </a:r>
            <a:r>
              <a:rPr lang="en-US" dirty="0" smtClean="0">
                <a:solidFill>
                  <a:schemeClr val="accent2"/>
                </a:solidFill>
              </a:rPr>
              <a:t>p {font-weight: bold ;}</a:t>
            </a:r>
            <a:r>
              <a:rPr lang="en-US" sz="1800" dirty="0" smtClean="0">
                <a:solidFill>
                  <a:schemeClr val="accent2"/>
                </a:solidFill>
              </a:rPr>
              <a:t/>
            </a:r>
            <a:br>
              <a:rPr lang="en-US" sz="1800" dirty="0" smtClean="0">
                <a:solidFill>
                  <a:schemeClr val="accent2"/>
                </a:solidFill>
              </a:rPr>
            </a:br>
            <a:endParaRPr lang="en-US" sz="1000" dirty="0" smtClean="0">
              <a:solidFill>
                <a:schemeClr val="accent2"/>
              </a:solidFill>
            </a:endParaRPr>
          </a:p>
          <a:p>
            <a:pPr marL="609600" indent="-609600" eaLnBrk="1" hangingPunct="1">
              <a:buFontTx/>
              <a:buAutoNum type="arabicPeriod"/>
            </a:pPr>
            <a:r>
              <a:rPr lang="en-US" sz="2400" dirty="0" smtClean="0"/>
              <a:t>By class attribute…</a:t>
            </a:r>
            <a:br>
              <a:rPr lang="en-US" sz="2400" dirty="0" smtClean="0"/>
            </a:br>
            <a:r>
              <a:rPr lang="en-US" sz="2400" dirty="0" smtClean="0"/>
              <a:t>Make anything with class="column" green.</a:t>
            </a:r>
            <a:br>
              <a:rPr lang="en-US" sz="2400" dirty="0" smtClean="0"/>
            </a:br>
            <a:r>
              <a:rPr lang="en-US" sz="2000" dirty="0" smtClean="0"/>
              <a:t>		</a:t>
            </a:r>
            <a:r>
              <a:rPr lang="en-US" dirty="0" smtClean="0">
                <a:solidFill>
                  <a:srgbClr val="BF974D"/>
                </a:solidFill>
              </a:rPr>
              <a:t>.column {color: green ;}</a:t>
            </a:r>
            <a:r>
              <a:rPr lang="en-US" sz="1800" dirty="0" smtClean="0">
                <a:solidFill>
                  <a:srgbClr val="BF974D"/>
                </a:solidFill>
              </a:rPr>
              <a:t/>
            </a:r>
            <a:br>
              <a:rPr lang="en-US" sz="1800" dirty="0" smtClean="0">
                <a:solidFill>
                  <a:srgbClr val="BF974D"/>
                </a:solidFill>
              </a:rPr>
            </a:br>
            <a:endParaRPr lang="en-US" sz="1000" dirty="0" smtClean="0">
              <a:solidFill>
                <a:srgbClr val="BF974D"/>
              </a:solidFill>
            </a:endParaRPr>
          </a:p>
          <a:p>
            <a:pPr marL="609600" indent="-609600" eaLnBrk="1" hangingPunct="1">
              <a:buFontTx/>
              <a:buAutoNum type="arabicPeriod"/>
            </a:pPr>
            <a:r>
              <a:rPr lang="en-US" sz="2400" dirty="0" smtClean="0"/>
              <a:t>By ID attribute…</a:t>
            </a:r>
            <a:br>
              <a:rPr lang="en-US" sz="2400" dirty="0" smtClean="0"/>
            </a:br>
            <a:r>
              <a:rPr lang="en-US" sz="2400" dirty="0" smtClean="0"/>
              <a:t>Make the one element with id="header" all uppercase.</a:t>
            </a:r>
            <a:br>
              <a:rPr lang="en-US" sz="2400" dirty="0" smtClean="0"/>
            </a:br>
            <a:r>
              <a:rPr lang="en-US" sz="2000" dirty="0" smtClean="0"/>
              <a:t>		</a:t>
            </a:r>
            <a:r>
              <a:rPr lang="en-US" dirty="0" smtClean="0">
                <a:solidFill>
                  <a:srgbClr val="BF974D"/>
                </a:solidFill>
              </a:rPr>
              <a:t>#header {text-transform: uppercase ;}</a:t>
            </a:r>
            <a:r>
              <a:rPr lang="en-US" sz="1800" dirty="0" smtClean="0">
                <a:solidFill>
                  <a:srgbClr val="BF974D"/>
                </a:solidFill>
              </a:rPr>
              <a:t/>
            </a:r>
            <a:br>
              <a:rPr lang="en-US" sz="1800" dirty="0" smtClean="0">
                <a:solidFill>
                  <a:srgbClr val="BF974D"/>
                </a:solidFill>
              </a:rPr>
            </a:br>
            <a:endParaRPr lang="en-US" sz="1000" dirty="0" smtClean="0">
              <a:solidFill>
                <a:srgbClr val="BF974D"/>
              </a:solidFill>
            </a:endParaRPr>
          </a:p>
          <a:p>
            <a:pPr marL="609600" indent="-609600" eaLnBrk="1" hangingPunct="1">
              <a:buFontTx/>
              <a:buAutoNum type="arabicPeriod"/>
            </a:pPr>
            <a:r>
              <a:rPr lang="en-US" sz="2400" dirty="0" smtClean="0"/>
              <a:t>By style attribute…</a:t>
            </a:r>
            <a:br>
              <a:rPr lang="en-US" sz="2400" dirty="0" smtClean="0"/>
            </a:br>
            <a:r>
              <a:rPr lang="en-US" sz="2400" dirty="0" smtClean="0"/>
              <a:t>Italicize this very element.</a:t>
            </a:r>
            <a:br>
              <a:rPr lang="en-US" sz="2400" dirty="0" smtClean="0"/>
            </a:br>
            <a:r>
              <a:rPr lang="en-US" sz="2000" dirty="0" smtClean="0"/>
              <a:t>		</a:t>
            </a:r>
            <a:r>
              <a:rPr lang="en-US" dirty="0" smtClean="0">
                <a:solidFill>
                  <a:srgbClr val="BF974D"/>
                </a:solidFill>
              </a:rPr>
              <a:t>&lt;p style="font-style: italic ;"&gt;</a:t>
            </a:r>
            <a:endParaRPr lang="en-US" sz="3300" i="1" dirty="0" smtClean="0">
              <a:solidFill>
                <a:srgbClr val="BF974D"/>
              </a:solidFill>
            </a:endParaRPr>
          </a:p>
        </p:txBody>
      </p:sp>
      <p:sp>
        <p:nvSpPr>
          <p:cNvPr id="9218" name="Rectangle 2"/>
          <p:cNvSpPr>
            <a:spLocks noGrp="1" noChangeArrowheads="1"/>
          </p:cNvSpPr>
          <p:nvPr>
            <p:ph type="title"/>
          </p:nvPr>
        </p:nvSpPr>
        <p:spPr/>
        <p:txBody>
          <a:bodyPr/>
          <a:lstStyle/>
          <a:p>
            <a:pPr eaLnBrk="1" hangingPunct="1"/>
            <a:r>
              <a:rPr lang="en-US" smtClean="0"/>
              <a:t>Cascading Style Sheets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p:txBody>
          <a:bodyPr>
            <a:normAutofit/>
          </a:bodyPr>
          <a:lstStyle/>
          <a:p>
            <a:pPr marL="609600" indent="-609600" eaLnBrk="1" hangingPunct="1">
              <a:buFontTx/>
              <a:buNone/>
            </a:pPr>
            <a:r>
              <a:rPr lang="en-US" dirty="0" smtClean="0"/>
              <a:t>Identifiers may also be combined.</a:t>
            </a:r>
          </a:p>
          <a:p>
            <a:pPr marL="609600" indent="-609600" eaLnBrk="1" hangingPunct="1">
              <a:buFontTx/>
              <a:buNone/>
            </a:pPr>
            <a:endParaRPr lang="en-US" dirty="0" smtClean="0"/>
          </a:p>
          <a:p>
            <a:pPr marL="609600" indent="-609600"/>
            <a:r>
              <a:rPr lang="en-US" dirty="0" err="1" smtClean="0">
                <a:solidFill>
                  <a:srgbClr val="BF974D"/>
                </a:solidFill>
              </a:rPr>
              <a:t>p#myid</a:t>
            </a:r>
            <a:r>
              <a:rPr lang="en-US" dirty="0" smtClean="0">
                <a:solidFill>
                  <a:srgbClr val="BF974D"/>
                </a:solidFill>
              </a:rPr>
              <a:t> {font-weight: bold;}</a:t>
            </a:r>
            <a:br>
              <a:rPr lang="en-US" dirty="0" smtClean="0">
                <a:solidFill>
                  <a:srgbClr val="BF974D"/>
                </a:solidFill>
              </a:rPr>
            </a:br>
            <a:r>
              <a:rPr lang="en-US" dirty="0" smtClean="0"/>
              <a:t>The one paragraph with id="</a:t>
            </a:r>
            <a:r>
              <a:rPr lang="en-US" dirty="0" err="1" smtClean="0"/>
              <a:t>myid</a:t>
            </a:r>
            <a:r>
              <a:rPr lang="en-US" dirty="0" smtClean="0"/>
              <a:t>" will be bold.</a:t>
            </a:r>
          </a:p>
          <a:p>
            <a:pPr marL="609600" indent="-609600"/>
            <a:endParaRPr lang="en-US" dirty="0" smtClean="0"/>
          </a:p>
          <a:p>
            <a:pPr marL="609600" indent="-609600"/>
            <a:r>
              <a:rPr lang="en-US" dirty="0" err="1" smtClean="0">
                <a:solidFill>
                  <a:srgbClr val="BF974D"/>
                </a:solidFill>
              </a:rPr>
              <a:t>p.myclass</a:t>
            </a:r>
            <a:r>
              <a:rPr lang="en-US" dirty="0" smtClean="0">
                <a:solidFill>
                  <a:srgbClr val="BF974D"/>
                </a:solidFill>
              </a:rPr>
              <a:t> {color: yellow;}</a:t>
            </a:r>
            <a:br>
              <a:rPr lang="en-US" dirty="0" smtClean="0">
                <a:solidFill>
                  <a:srgbClr val="BF974D"/>
                </a:solidFill>
              </a:rPr>
            </a:br>
            <a:r>
              <a:rPr lang="en-US" dirty="0" smtClean="0"/>
              <a:t>Any paragraph with class="</a:t>
            </a:r>
            <a:r>
              <a:rPr lang="en-US" dirty="0" err="1" smtClean="0"/>
              <a:t>myclass</a:t>
            </a:r>
            <a:r>
              <a:rPr lang="en-US" dirty="0" smtClean="0"/>
              <a:t>" will be yellow.</a:t>
            </a:r>
          </a:p>
          <a:p>
            <a:pPr marL="609600" indent="-609600"/>
            <a:endParaRPr lang="en-US" dirty="0" smtClean="0"/>
          </a:p>
          <a:p>
            <a:pPr marL="609600" indent="-609600"/>
            <a:r>
              <a:rPr lang="en-US" dirty="0" smtClean="0">
                <a:solidFill>
                  <a:srgbClr val="BF974D"/>
                </a:solidFill>
              </a:rPr>
              <a:t>#</a:t>
            </a:r>
            <a:r>
              <a:rPr lang="en-US" dirty="0" err="1" smtClean="0">
                <a:solidFill>
                  <a:srgbClr val="BF974D"/>
                </a:solidFill>
              </a:rPr>
              <a:t>mycontent</a:t>
            </a:r>
            <a:r>
              <a:rPr lang="en-US" dirty="0" smtClean="0">
                <a:solidFill>
                  <a:srgbClr val="BF974D"/>
                </a:solidFill>
              </a:rPr>
              <a:t> .orange {color: orange;}</a:t>
            </a:r>
            <a:br>
              <a:rPr lang="en-US" dirty="0" smtClean="0">
                <a:solidFill>
                  <a:srgbClr val="BF974D"/>
                </a:solidFill>
              </a:rPr>
            </a:br>
            <a:r>
              <a:rPr lang="en-US" dirty="0" smtClean="0"/>
              <a:t>Any element with class="orange" inside the one element with id="</a:t>
            </a:r>
            <a:r>
              <a:rPr lang="en-US" dirty="0" err="1" smtClean="0"/>
              <a:t>mycontent</a:t>
            </a:r>
            <a:r>
              <a:rPr lang="en-US" dirty="0" smtClean="0"/>
              <a:t>" will be orange.</a:t>
            </a:r>
          </a:p>
        </p:txBody>
      </p:sp>
      <p:sp>
        <p:nvSpPr>
          <p:cNvPr id="9218" name="Rectangle 2"/>
          <p:cNvSpPr>
            <a:spLocks noGrp="1" noChangeArrowheads="1"/>
          </p:cNvSpPr>
          <p:nvPr>
            <p:ph type="title"/>
          </p:nvPr>
        </p:nvSpPr>
        <p:spPr/>
        <p:txBody>
          <a:bodyPr/>
          <a:lstStyle/>
          <a:p>
            <a:pPr eaLnBrk="1" hangingPunct="1"/>
            <a:r>
              <a:rPr lang="en-US" smtClean="0"/>
              <a:t>Cascading Style Sheets</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Grid.thmx</Template>
  <TotalTime>39</TotalTime>
  <Words>764</Words>
  <Application>Microsoft Macintosh PowerPoint</Application>
  <PresentationFormat>On-screen Show (4:3)</PresentationFormat>
  <Paragraphs>196</Paragraphs>
  <Slides>21</Slides>
  <Notes>19</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Grid</vt:lpstr>
      <vt:lpstr>Advanced Web Design Using Dreamweaver</vt:lpstr>
      <vt:lpstr>Assumptions</vt:lpstr>
      <vt:lpstr>Cascading Style Sheets</vt:lpstr>
      <vt:lpstr>Cascading Style Sheets</vt:lpstr>
      <vt:lpstr>Cascading Style Sheets</vt:lpstr>
      <vt:lpstr>Cascading Style Sheets</vt:lpstr>
      <vt:lpstr>Cascading Style Sheets</vt:lpstr>
      <vt:lpstr>Cascading Style Sheets</vt:lpstr>
      <vt:lpstr>Cascading Style Sheets</vt:lpstr>
      <vt:lpstr>Cascading Style Sheets</vt:lpstr>
      <vt:lpstr>Dynamic &amp; Reusable Content</vt:lpstr>
      <vt:lpstr>Deconstructing the page</vt:lpstr>
      <vt:lpstr>Start Your Dreamweavers!</vt:lpstr>
      <vt:lpstr>Define new page name</vt:lpstr>
      <vt:lpstr>Customize it</vt:lpstr>
      <vt:lpstr>Examine the CSS</vt:lpstr>
      <vt:lpstr>Customize the menu</vt:lpstr>
      <vt:lpstr>Disassemble the page</vt:lpstr>
      <vt:lpstr>Disassemble the page</vt:lpstr>
      <vt:lpstr>Reassemble more pages</vt:lpstr>
      <vt:lpstr>Reminders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Web Design Using Dreamweaver</dc:title>
  <dc:creator>Robby</dc:creator>
  <cp:lastModifiedBy>Robby Seitz</cp:lastModifiedBy>
  <cp:revision>6</cp:revision>
  <dcterms:created xsi:type="dcterms:W3CDTF">2010-09-14T21:36:30Z</dcterms:created>
  <dcterms:modified xsi:type="dcterms:W3CDTF">2013-02-26T16:51:36Z</dcterms:modified>
</cp:coreProperties>
</file>